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84" r:id="rId4"/>
    <p:sldId id="258" r:id="rId5"/>
    <p:sldId id="285" r:id="rId6"/>
    <p:sldId id="263" r:id="rId7"/>
    <p:sldId id="264" r:id="rId8"/>
    <p:sldId id="290" r:id="rId9"/>
    <p:sldId id="281" r:id="rId10"/>
    <p:sldId id="266" r:id="rId11"/>
    <p:sldId id="27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6195" autoAdjust="0"/>
    <p:restoredTop sz="94624" autoAdjust="0"/>
  </p:normalViewPr>
  <p:slideViewPr>
    <p:cSldViewPr>
      <p:cViewPr>
        <p:scale>
          <a:sx n="70" d="100"/>
          <a:sy n="70" d="100"/>
        </p:scale>
        <p:origin x="-1714" y="-25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52"/>
          <c:y val="3.9441259180315436E-2"/>
        </c:manualLayout>
      </c:layout>
    </c:title>
    <c:view3D>
      <c:rotX val="30"/>
      <c:perspective val="30"/>
    </c:view3D>
    <c:plotArea>
      <c:layout>
        <c:manualLayout>
          <c:layoutTarget val="inner"/>
          <c:xMode val="edge"/>
          <c:yMode val="edge"/>
          <c:x val="5.1054268823931895E-2"/>
          <c:y val="0.13137251958734714"/>
          <c:w val="0.57829393225314196"/>
          <c:h val="0.79631850524874137"/>
        </c:manualLayout>
      </c:layout>
      <c:pie3DChart>
        <c:varyColors val="1"/>
        <c:ser>
          <c:idx val="0"/>
          <c:order val="0"/>
          <c:tx>
            <c:strRef>
              <c:f>Лист1!$B$1</c:f>
              <c:strCache>
                <c:ptCount val="1"/>
                <c:pt idx="0">
                  <c:v>Структура доходов бюджета</c:v>
                </c:pt>
              </c:strCache>
            </c:strRef>
          </c:tx>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33.800000000000004</c:v>
                </c:pt>
                <c:pt idx="1">
                  <c:v>1.8</c:v>
                </c:pt>
                <c:pt idx="2">
                  <c:v>64.400000000000006</c:v>
                </c:pt>
              </c:numCache>
            </c:numRef>
          </c:val>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explosion val="8"/>
          </c:dPt>
          <c:dPt>
            <c:idx val="1"/>
            <c:explosion val="69"/>
          </c:dPt>
          <c:dPt>
            <c:idx val="2"/>
            <c:explosion val="34"/>
          </c:dPt>
          <c:dPt>
            <c:idx val="3"/>
            <c:explosion val="4"/>
          </c:dPt>
          <c:cat>
            <c:strRef>
              <c:f>Лист1!$A$2:$A$5</c:f>
              <c:strCache>
                <c:ptCount val="4"/>
                <c:pt idx="0">
                  <c:v>НДФЛ</c:v>
                </c:pt>
                <c:pt idx="1">
                  <c:v>Налог на имущество физических лиц</c:v>
                </c:pt>
                <c:pt idx="2">
                  <c:v>Земельный налог</c:v>
                </c:pt>
                <c:pt idx="3">
                  <c:v>Государственная пошлина</c:v>
                </c:pt>
              </c:strCache>
            </c:strRef>
          </c:cat>
          <c:val>
            <c:numRef>
              <c:f>Лист1!$B$2:$B$5</c:f>
              <c:numCache>
                <c:formatCode>General</c:formatCode>
                <c:ptCount val="4"/>
                <c:pt idx="0">
                  <c:v>377.3</c:v>
                </c:pt>
                <c:pt idx="1">
                  <c:v>104.8</c:v>
                </c:pt>
                <c:pt idx="2">
                  <c:v>1814.8</c:v>
                </c:pt>
                <c:pt idx="3">
                  <c:v>1.3</c:v>
                </c:pt>
              </c:numCache>
            </c:numRef>
          </c:val>
        </c:ser>
      </c:pie3DChart>
    </c:plotArea>
    <c:legend>
      <c:legendPos val="b"/>
      <c:layout>
        <c:manualLayout>
          <c:xMode val="edge"/>
          <c:yMode val="edge"/>
          <c:x val="1.2484371173354309E-2"/>
          <c:y val="0.66799164712778514"/>
          <c:w val="0.92592129516247579"/>
          <c:h val="0.30292900058616645"/>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0554185627497632"/>
          <c:y val="0.11233431373503833"/>
          <c:w val="0.88888888888888884"/>
          <c:h val="0.52716910386201687"/>
        </c:manualLayout>
      </c:layout>
      <c:pie3DChart>
        <c:varyColors val="1"/>
        <c:ser>
          <c:idx val="0"/>
          <c:order val="0"/>
          <c:tx>
            <c:strRef>
              <c:f>Лист1!$B$1</c:f>
              <c:strCache>
                <c:ptCount val="1"/>
                <c:pt idx="0">
                  <c:v>Структура налоговых доходов</c:v>
                </c:pt>
              </c:strCache>
            </c:strRef>
          </c:tx>
          <c:dLbls>
            <c:dLbl>
              <c:idx val="0"/>
              <c:layout>
                <c:manualLayout>
                  <c:x val="6.8742709244677763E-2"/>
                  <c:y val="-2.6013935758030259E-2"/>
                </c:manualLayout>
              </c:layout>
              <c:showVal val="1"/>
            </c:dLbl>
            <c:dLbl>
              <c:idx val="1"/>
              <c:layout>
                <c:manualLayout>
                  <c:x val="-0.24941550402607024"/>
                  <c:y val="2.6660617956029604E-2"/>
                </c:manualLayout>
              </c:layout>
              <c:showVal val="1"/>
            </c:dLbl>
            <c:dLbl>
              <c:idx val="2"/>
              <c:layout>
                <c:manualLayout>
                  <c:x val="-5.7229512977544465E-2"/>
                  <c:y val="-1.4419760029996244E-2"/>
                </c:manualLayout>
              </c:layout>
              <c:showVal val="1"/>
            </c:dLbl>
            <c:txPr>
              <a:bodyPr/>
              <a:lstStyle/>
              <a:p>
                <a:pPr>
                  <a:defRPr b="1"/>
                </a:pPr>
                <a:endParaRPr lang="ru-RU"/>
              </a:p>
            </c:txPr>
            <c:showVal val="1"/>
            <c:showLeaderLines val="1"/>
          </c:dLbls>
          <c:cat>
            <c:strRef>
              <c:f>Лист1!$A$2:$A$4</c:f>
              <c:strCache>
                <c:ptCount val="3"/>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Лист1!$B$2:$B$4</c:f>
              <c:numCache>
                <c:formatCode>General</c:formatCode>
                <c:ptCount val="3"/>
                <c:pt idx="0">
                  <c:v>78.900000000000006</c:v>
                </c:pt>
                <c:pt idx="1">
                  <c:v>45.9</c:v>
                </c:pt>
                <c:pt idx="2">
                  <c:v>1.3</c:v>
                </c:pt>
              </c:numCache>
            </c:numRef>
          </c:val>
        </c:ser>
      </c:pie3D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6.2268981607195344E-2"/>
          <c:y val="0.1432631159730372"/>
          <c:w val="0.88494660600384623"/>
          <c:h val="0.6213314889272078"/>
        </c:manualLayout>
      </c:layout>
      <c:pie3DChart>
        <c:varyColors val="1"/>
        <c:ser>
          <c:idx val="0"/>
          <c:order val="0"/>
          <c:tx>
            <c:strRef>
              <c:f>Лист1!$B$1</c:f>
              <c:strCache>
                <c:ptCount val="1"/>
                <c:pt idx="0">
                  <c:v>Структура налоговых доходов</c:v>
                </c:pt>
              </c:strCache>
            </c:strRef>
          </c:tx>
          <c:dLbls>
            <c:dLbl>
              <c:idx val="0"/>
              <c:layout>
                <c:manualLayout>
                  <c:x val="9.4205672207640728E-2"/>
                  <c:y val="-3.3950443694538104E-2"/>
                </c:manualLayout>
              </c:layout>
              <c:showVal val="1"/>
            </c:dLbl>
            <c:dLbl>
              <c:idx val="1"/>
              <c:layout>
                <c:manualLayout>
                  <c:x val="0"/>
                  <c:y val="0.338434114205444"/>
                </c:manualLayout>
              </c:layout>
              <c:showVal val="1"/>
            </c:dLbl>
            <c:dLbl>
              <c:idx val="2"/>
              <c:layout>
                <c:manualLayout>
                  <c:x val="-6.417395742198892E-2"/>
                  <c:y val="-9.3784839395075703E-2"/>
                </c:manualLayout>
              </c:layout>
              <c:showVal val="1"/>
            </c:dLbl>
            <c:txPr>
              <a:bodyPr/>
              <a:lstStyle/>
              <a:p>
                <a:pPr>
                  <a:defRPr b="1"/>
                </a:pPr>
                <a:endParaRPr lang="ru-RU"/>
              </a:p>
            </c:txPr>
            <c:showVal val="1"/>
            <c:showLeaderLines val="1"/>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3056.5</c:v>
                </c:pt>
                <c:pt idx="1">
                  <c:v>69.5</c:v>
                </c:pt>
                <c:pt idx="2">
                  <c:v>1267</c:v>
                </c:pt>
              </c:numCache>
            </c:numRef>
          </c:val>
        </c:ser>
      </c:pie3DChart>
    </c:plotArea>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44444444444444442"/>
          <c:y val="4.0716612377850174E-2"/>
          <c:w val="0.43221202854230378"/>
          <c:h val="0.93973941368078251"/>
        </c:manualLayout>
      </c:layout>
      <c:barChart>
        <c:barDir val="bar"/>
        <c:grouping val="clustered"/>
        <c:ser>
          <c:idx val="0"/>
          <c:order val="0"/>
          <c:tx>
            <c:strRef>
              <c:f>'Структура расходов по отраслям'!$B$4</c:f>
              <c:strCache>
                <c:ptCount val="1"/>
                <c:pt idx="0">
                  <c:v>2017</c:v>
                </c:pt>
              </c:strCache>
            </c:strRef>
          </c:tx>
          <c:spPr>
            <a:solidFill>
              <a:srgbClr val="FF0000"/>
            </a:solidFill>
            <a:ln w="11722">
              <a:solidFill>
                <a:srgbClr val="000080"/>
              </a:solidFill>
              <a:prstDash val="solid"/>
            </a:ln>
          </c:spPr>
          <c:dLbls>
            <c:dLbl>
              <c:idx val="0"/>
              <c:layout/>
              <c:tx>
                <c:rich>
                  <a:bodyPr/>
                  <a:lstStyle/>
                  <a:p>
                    <a:r>
                      <a:rPr lang="ru-RU" smtClean="0"/>
                      <a:t>7299,1</a:t>
                    </a:r>
                    <a:endParaRPr lang="en-US"/>
                  </a:p>
                </c:rich>
              </c:tx>
              <c:showVal val="1"/>
            </c:dLbl>
            <c:dLbl>
              <c:idx val="1"/>
              <c:layout/>
              <c:tx>
                <c:rich>
                  <a:bodyPr/>
                  <a:lstStyle/>
                  <a:p>
                    <a:r>
                      <a:rPr lang="ru-RU" smtClean="0"/>
                      <a:t>346,7</a:t>
                    </a:r>
                    <a:endParaRPr lang="en-US"/>
                  </a:p>
                </c:rich>
              </c:tx>
              <c:showVal val="1"/>
            </c:dLbl>
            <c:dLbl>
              <c:idx val="2"/>
              <c:layout/>
              <c:tx>
                <c:rich>
                  <a:bodyPr/>
                  <a:lstStyle/>
                  <a:p>
                    <a:r>
                      <a:rPr lang="ru-RU" smtClean="0"/>
                      <a:t>9,0</a:t>
                    </a:r>
                    <a:endParaRPr lang="en-US"/>
                  </a:p>
                </c:rich>
              </c:tx>
              <c:showVal val="1"/>
            </c:dLbl>
            <c:dLbl>
              <c:idx val="3"/>
              <c:layout/>
              <c:tx>
                <c:rich>
                  <a:bodyPr/>
                  <a:lstStyle/>
                  <a:p>
                    <a:r>
                      <a:rPr lang="ru-RU" smtClean="0"/>
                      <a:t>265,0</a:t>
                    </a:r>
                    <a:endParaRPr lang="en-US"/>
                  </a:p>
                </c:rich>
              </c:tx>
              <c:showVal val="1"/>
            </c:dLbl>
            <c:dLbl>
              <c:idx val="4"/>
              <c:layout/>
              <c:tx>
                <c:rich>
                  <a:bodyPr/>
                  <a:lstStyle/>
                  <a:p>
                    <a:r>
                      <a:rPr lang="ru-RU" smtClean="0"/>
                      <a:t>16058,0</a:t>
                    </a:r>
                    <a:endParaRPr lang="en-US" dirty="0"/>
                  </a:p>
                </c:rich>
              </c:tx>
              <c:showVal val="1"/>
            </c:dLbl>
            <c:dLbl>
              <c:idx val="5"/>
              <c:layout/>
              <c:tx>
                <c:rich>
                  <a:bodyPr/>
                  <a:lstStyle/>
                  <a:p>
                    <a:r>
                      <a:rPr lang="ru-RU" smtClean="0"/>
                      <a:t>892,5</a:t>
                    </a:r>
                    <a:endParaRPr lang="en-US"/>
                  </a:p>
                </c:rich>
              </c:tx>
              <c:showVal val="1"/>
            </c:dLbl>
            <c:dLbl>
              <c:idx val="6"/>
              <c:layout/>
              <c:tx>
                <c:rich>
                  <a:bodyPr/>
                  <a:lstStyle/>
                  <a:p>
                    <a:r>
                      <a:rPr lang="ru-RU" smtClean="0"/>
                      <a:t>109,9</a:t>
                    </a:r>
                    <a:endParaRPr lang="en-US" dirty="0"/>
                  </a:p>
                </c:rich>
              </c:tx>
              <c:showVal val="1"/>
            </c:dLbl>
            <c:spPr>
              <a:noFill/>
              <a:ln w="23444">
                <a:noFill/>
              </a:ln>
            </c:spPr>
            <c:txPr>
              <a:bodyPr/>
              <a:lstStyle/>
              <a:p>
                <a:pPr>
                  <a:defRPr sz="1661" b="0" i="0" u="none" strike="noStrike" baseline="0">
                    <a:solidFill>
                      <a:srgbClr val="000000"/>
                    </a:solidFill>
                    <a:latin typeface="Arial Cyr"/>
                    <a:ea typeface="Arial Cyr"/>
                    <a:cs typeface="Arial Cyr"/>
                  </a:defRPr>
                </a:pPr>
                <a:endParaRPr lang="ru-RU"/>
              </a:p>
            </c:txPr>
            <c:showVal val="1"/>
          </c:dLbls>
          <c:cat>
            <c:strRef>
              <c:f>'Структура расходов по отраслям'!$A$5:$A$11</c:f>
              <c:strCache>
                <c:ptCount val="7"/>
                <c:pt idx="0">
                  <c:v>Общегосударственные вопросы</c:v>
                </c:pt>
                <c:pt idx="1">
                  <c:v>Национальная оборона</c:v>
                </c:pt>
                <c:pt idx="2">
                  <c:v>Развитие спорта</c:v>
                </c:pt>
                <c:pt idx="3">
                  <c:v>Национальная экономика</c:v>
                </c:pt>
                <c:pt idx="4">
                  <c:v>Жилищно-коммунальное хозяйство</c:v>
                </c:pt>
                <c:pt idx="5">
                  <c:v>Культура, кинематография</c:v>
                </c:pt>
                <c:pt idx="6">
                  <c:v>Социальная политика</c:v>
                </c:pt>
              </c:strCache>
            </c:strRef>
          </c:cat>
          <c:val>
            <c:numRef>
              <c:f>'Структура расходов по отраслям'!$B$5:$B$11</c:f>
              <c:numCache>
                <c:formatCode>0.0</c:formatCode>
                <c:ptCount val="7"/>
                <c:pt idx="0">
                  <c:v>3832</c:v>
                </c:pt>
                <c:pt idx="1">
                  <c:v>69.3</c:v>
                </c:pt>
                <c:pt idx="2">
                  <c:v>25</c:v>
                </c:pt>
                <c:pt idx="3">
                  <c:v>311</c:v>
                </c:pt>
                <c:pt idx="4">
                  <c:v>1313</c:v>
                </c:pt>
                <c:pt idx="5">
                  <c:v>1010</c:v>
                </c:pt>
                <c:pt idx="6">
                  <c:v>257</c:v>
                </c:pt>
              </c:numCache>
            </c:numRef>
          </c:val>
        </c:ser>
        <c:axId val="90531712"/>
        <c:axId val="90533248"/>
      </c:barChart>
      <c:catAx>
        <c:axId val="90531712"/>
        <c:scaling>
          <c:orientation val="minMax"/>
        </c:scaling>
        <c:axPos val="l"/>
        <c:numFmt formatCode="General" sourceLinked="1"/>
        <c:tickLblPos val="nextTo"/>
        <c:spPr>
          <a:ln w="2930">
            <a:solidFill>
              <a:srgbClr val="000000"/>
            </a:solidFill>
            <a:prstDash val="solid"/>
          </a:ln>
        </c:spPr>
        <c:txPr>
          <a:bodyPr rot="0" vert="horz"/>
          <a:lstStyle/>
          <a:p>
            <a:pPr>
              <a:defRPr sz="900" b="0" i="0" u="none" strike="noStrike" baseline="0">
                <a:solidFill>
                  <a:srgbClr val="000000"/>
                </a:solidFill>
                <a:latin typeface="Arial Cyr"/>
                <a:ea typeface="Arial Cyr"/>
                <a:cs typeface="Arial Cyr"/>
              </a:defRPr>
            </a:pPr>
            <a:endParaRPr lang="ru-RU"/>
          </a:p>
        </c:txPr>
        <c:crossAx val="90533248"/>
        <c:crosses val="autoZero"/>
        <c:auto val="1"/>
        <c:lblAlgn val="ctr"/>
        <c:lblOffset val="100"/>
        <c:tickLblSkip val="1"/>
        <c:tickMarkSkip val="1"/>
      </c:catAx>
      <c:valAx>
        <c:axId val="90533248"/>
        <c:scaling>
          <c:orientation val="minMax"/>
        </c:scaling>
        <c:delete val="1"/>
        <c:axPos val="b"/>
        <c:majorGridlines>
          <c:spPr>
            <a:ln w="2930">
              <a:solidFill>
                <a:srgbClr val="000000"/>
              </a:solidFill>
              <a:prstDash val="solid"/>
            </a:ln>
          </c:spPr>
        </c:majorGridlines>
        <c:numFmt formatCode="0.0" sourceLinked="1"/>
        <c:tickLblPos val="nextTo"/>
        <c:crossAx val="90531712"/>
        <c:crosses val="autoZero"/>
        <c:crossBetween val="between"/>
      </c:valAx>
      <c:spPr>
        <a:noFill/>
        <a:ln w="23444">
          <a:noFill/>
        </a:ln>
      </c:spPr>
    </c:plotArea>
    <c:plotVisOnly val="1"/>
    <c:dispBlanksAs val="gap"/>
  </c:chart>
  <c:spPr>
    <a:gradFill rotWithShape="0">
      <a:gsLst>
        <a:gs pos="0">
          <a:srgbClr val="FFCC99"/>
        </a:gs>
        <a:gs pos="100000">
          <a:srgbClr val="FFFFFF">
            <a:gamma/>
            <a:tint val="34510"/>
            <a:invGamma/>
          </a:srgbClr>
        </a:gs>
      </a:gsLst>
      <a:lin ang="5400000" scaled="1"/>
    </a:gradFill>
    <a:ln w="2930">
      <a:solidFill>
        <a:srgbClr val="000000"/>
      </a:solidFill>
      <a:prstDash val="solid"/>
    </a:ln>
  </c:spPr>
  <c:txPr>
    <a:bodyPr/>
    <a:lstStyle/>
    <a:p>
      <a:pPr>
        <a:defRPr sz="1661" b="0" i="0" u="none" strike="noStrike" baseline="0">
          <a:solidFill>
            <a:srgbClr val="000000"/>
          </a:solidFill>
          <a:latin typeface="Arial Cyr"/>
          <a:ea typeface="Arial Cyr"/>
          <a:cs typeface="Arial Cyr"/>
        </a:defRPr>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14.03.2017</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xmlns=""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14.03.2017</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xmlns=""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14.03.2017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xmlns=""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14.03.2017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xmlns=""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14.03.2017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xmlns=""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14.03.2017</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xmlns=""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14.03.2017</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xmlns=""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14.03.2017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xmlns=""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14.03.2017</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xmlns=""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14.03.2017</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xmlns=""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14.03.2017</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xmlns=""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14.03.2017</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xmlns=""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14.03.2017</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xmlns=""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14.03.2017</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xmlns=""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14.03.2017</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xmlns=""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14.03.2017</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_____Microsoft_Office_Excel_97-20032.xls"/><Relationship Id="rId5" Type="http://schemas.openxmlformats.org/officeDocument/2006/relationships/image" Target="../media/image21.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_____Microsoft_Office_Excel_97-20031.xls"/><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fontAlgn="auto">
              <a:spcAft>
                <a:spcPts val="0"/>
              </a:spcAft>
              <a:defRPr/>
            </a:pPr>
            <a:r>
              <a:rPr lang="ru-RU" sz="2800" dirty="0" smtClean="0">
                <a:solidFill>
                  <a:schemeClr val="accent1">
                    <a:lumMod val="50000"/>
                  </a:schemeClr>
                </a:solidFill>
                <a:effectLst/>
              </a:rPr>
              <a:t>О БЮДЖЕТЕ ДУБОВСКОГО СЕЛЬСКОГО ПОСЕЛЕНИЯ ДУБОВСКОГО РАЙОНА НА 2017 ГОД И НА ПЛАНОВЫЙ ПЕРИОД 2018 И 2019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xmlns=""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бюджета по отраслям в </a:t>
              </a:r>
              <a:r>
                <a:rPr lang="ru-RU" sz="2400" dirty="0" smtClean="0"/>
                <a:t>2017 </a:t>
              </a:r>
              <a:r>
                <a:rPr lang="ru-RU" sz="24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xmlns="" val="1586810656"/>
              </p:ext>
            </p:extLst>
          </p:nvPr>
        </p:nvGraphicFramePr>
        <p:xfrm>
          <a:off x="446337" y="1175544"/>
          <a:ext cx="8364289" cy="5010968"/>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7956550" y="1268413"/>
            <a:ext cx="10271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Расходы бюджета 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2592511"/>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a:t>
            </a:r>
            <a:r>
              <a:rPr lang="ru-RU" sz="1400" dirty="0" smtClean="0">
                <a:latin typeface="Times New Roman" pitchFamily="18" charset="0"/>
              </a:rPr>
              <a:t>Дубовском </a:t>
            </a:r>
            <a:r>
              <a:rPr lang="ru-RU" sz="1400" dirty="0" smtClean="0">
                <a:latin typeface="Times New Roman" pitchFamily="18" charset="0"/>
              </a:rPr>
              <a:t>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бюджетные учреждение культуры </a:t>
            </a:r>
            <a:r>
              <a:rPr lang="ru-RU" sz="1400" dirty="0" smtClean="0">
                <a:latin typeface="Times New Roman" pitchFamily="18" charset="0"/>
              </a:rPr>
              <a:t>«</a:t>
            </a:r>
            <a:r>
              <a:rPr lang="ru-RU" sz="1400" dirty="0" err="1" smtClean="0">
                <a:latin typeface="Times New Roman" pitchFamily="18" charset="0"/>
              </a:rPr>
              <a:t>Ериковский</a:t>
            </a:r>
            <a:r>
              <a:rPr lang="ru-RU" sz="1400" dirty="0" smtClean="0">
                <a:latin typeface="Times New Roman" pitchFamily="18" charset="0"/>
              </a:rPr>
              <a:t> </a:t>
            </a:r>
            <a:r>
              <a:rPr lang="ru-RU" sz="1400" dirty="0" smtClean="0">
                <a:latin typeface="Times New Roman" pitchFamily="18" charset="0"/>
              </a:rPr>
              <a:t>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5">
            <a:extLst>
              <a:ext uri="{28A0092B-C50C-407E-A947-70E740481C1C}">
                <a14:useLocalDpi xmlns:a14="http://schemas.microsoft.com/office/drawing/2010/main" xmlns="" val="0"/>
              </a:ext>
            </a:extLst>
          </a:blip>
          <a:stretch>
            <a:fillRect/>
          </a:stretch>
        </p:blipFill>
        <p:spPr>
          <a:xfrm>
            <a:off x="4855277" y="1166813"/>
            <a:ext cx="3362511" cy="2549525"/>
          </a:xfrm>
          <a:noFill/>
          <a:ln>
            <a:solidFill>
              <a:srgbClr val="FFC000"/>
            </a:solidFill>
          </a:ln>
        </p:spPr>
      </p:pic>
      <p:graphicFrame>
        <p:nvGraphicFramePr>
          <p:cNvPr id="30752" name="Object 32"/>
          <p:cNvGraphicFramePr>
            <a:graphicFrameLocks noGrp="1" noChangeAspect="1"/>
          </p:cNvGraphicFramePr>
          <p:nvPr>
            <p:ph sz="quarter" idx="4294967295"/>
            <p:extLst>
              <p:ext uri="{D42A27DB-BD31-4B8C-83A1-F6EECF244321}">
                <p14:modId xmlns:p14="http://schemas.microsoft.com/office/powerpoint/2010/main" xmlns="" val="4211458719"/>
              </p:ext>
            </p:extLst>
          </p:nvPr>
        </p:nvGraphicFramePr>
        <p:xfrm>
          <a:off x="1971675" y="4194175"/>
          <a:ext cx="7516813" cy="1811338"/>
        </p:xfrm>
        <a:graphic>
          <a:graphicData uri="http://schemas.openxmlformats.org/presentationml/2006/ole">
            <p:oleObj spid="_x0000_s30778" name="Worksheet" r:id="rId6" imgW="4869141" imgH="1173552"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a:t>
            </a:r>
            <a:r>
              <a:rPr lang="ru-RU" b="1" smtClean="0">
                <a:solidFill>
                  <a:srgbClr val="CC0000"/>
                </a:solidFill>
                <a:latin typeface="Garamond" pitchFamily="18" charset="0"/>
              </a:rPr>
              <a:t>жители Дубовского </a:t>
            </a:r>
            <a:r>
              <a:rPr lang="ru-RU" b="1" dirty="0" smtClean="0">
                <a:solidFill>
                  <a:srgbClr val="CC0000"/>
                </a:solidFill>
                <a:latin typeface="Garamond" pitchFamily="18" charset="0"/>
              </a:rPr>
              <a:t>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CC66"/>
              </a:gs>
              <a:gs pos="100000">
                <a:srgbClr val="FCE3B6"/>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Проект бюджета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2017 год - очередной финансовый год,  2018-2019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xmlns="">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xmlns=""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xmlns=""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xmlns="">
                <a:solidFill>
                  <a:srgbClr val="FFFFFF"/>
                </a:solidFill>
              </a14:hiddenFill>
            </a:ext>
          </a:extLst>
        </p:spPr>
      </p:pic>
      <p:pic>
        <p:nvPicPr>
          <p:cNvPr id="4097" name="Picture 1" descr="C:\Users\1\Desktop\iRIN2965Q.jpg"/>
          <p:cNvPicPr>
            <a:picLocks noChangeAspect="1" noChangeArrowheads="1"/>
          </p:cNvPicPr>
          <p:nvPr/>
        </p:nvPicPr>
        <p:blipFill>
          <a:blip r:embed="rId11"/>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2"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056" name="Text Box 8"/>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бюджета</a:t>
              </a:r>
            </a:p>
          </p:txBody>
        </p:sp>
      </p:grpSp>
      <p:sp>
        <p:nvSpPr>
          <p:cNvPr id="8" name="TextBox 7"/>
          <p:cNvSpPr txBox="1">
            <a:spLocks noChangeArrowheads="1"/>
          </p:cNvSpPr>
          <p:nvPr/>
        </p:nvSpPr>
        <p:spPr bwMode="auto">
          <a:xfrm>
            <a:off x="5219700" y="3716338"/>
            <a:ext cx="827088"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pPr fontAlgn="auto">
              <a:spcBef>
                <a:spcPts val="0"/>
              </a:spcBef>
              <a:spcAft>
                <a:spcPts val="0"/>
              </a:spcAft>
              <a:defRPr/>
            </a:pPr>
            <a:r>
              <a:rPr lang="ru-RU" sz="8000" dirty="0">
                <a:solidFill>
                  <a:schemeClr val="accent6"/>
                </a:solidFill>
                <a:latin typeface="+mn-lt"/>
              </a:rPr>
              <a:t>!</a:t>
            </a:r>
          </a:p>
        </p:txBody>
      </p:sp>
      <p:graphicFrame>
        <p:nvGraphicFramePr>
          <p:cNvPr id="2063" name="Object 15"/>
          <p:cNvGraphicFramePr>
            <a:graphicFrameLocks noChangeAspect="1"/>
          </p:cNvGraphicFramePr>
          <p:nvPr>
            <p:extLst>
              <p:ext uri="{D42A27DB-BD31-4B8C-83A1-F6EECF244321}">
                <p14:modId xmlns:p14="http://schemas.microsoft.com/office/powerpoint/2010/main" xmlns="" val="2404500736"/>
              </p:ext>
            </p:extLst>
          </p:nvPr>
        </p:nvGraphicFramePr>
        <p:xfrm>
          <a:off x="315913" y="979488"/>
          <a:ext cx="9567862" cy="3798887"/>
        </p:xfrm>
        <a:graphic>
          <a:graphicData uri="http://schemas.openxmlformats.org/presentationml/2006/ole">
            <p:oleObj spid="_x0000_s2083" name="Worksheet" r:id="rId5" imgW="5486338" imgH="2179299" progId="Excel.Sheet.8">
              <p:embed/>
            </p:oleObj>
          </a:graphicData>
        </a:graphic>
      </p:graphicFrame>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t>тыс.руб.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xmlns="" val="3692343679"/>
              </p:ext>
            </p:extLst>
          </p:nvPr>
        </p:nvGraphicFramePr>
        <p:xfrm>
          <a:off x="179512" y="1052736"/>
          <a:ext cx="8713788" cy="5112568"/>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2017</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7637,2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8033,9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8298,3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93,7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97,6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17285,6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15721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15496,4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25016,5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23852,5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25896</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7637,2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2314,9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2331,7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3964,9</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4248,2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4512,6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1869,1</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1982,5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1982,5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1803,2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78,9%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1803,2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1803,2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xmlns="" val="26761835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xmlns="" val="2007118240"/>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1240938887"/>
              </p:ext>
            </p:extLst>
          </p:nvPr>
        </p:nvGraphicFramePr>
        <p:xfrm>
          <a:off x="179388" y="1196975"/>
          <a:ext cx="8799512" cy="4951718"/>
        </p:xfrm>
        <a:graphic>
          <a:graphicData uri="http://schemas.openxmlformats.org/drawingml/2006/table">
            <a:tbl>
              <a:tblPr/>
              <a:tblGrid>
                <a:gridCol w="2433637"/>
                <a:gridCol w="923925"/>
                <a:gridCol w="782638"/>
                <a:gridCol w="854075"/>
                <a:gridCol w="923925"/>
                <a:gridCol w="2881312"/>
              </a:tblGrid>
              <a:tr h="4460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2017</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93,7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97,6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26,1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Платежи от государственных и муниципальных предприятий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4,5</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4,5</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70,7</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17285,6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15721,0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15796,4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5823,7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4259,1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4034,5</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11115,0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11115,0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11115,0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xmlns="" val="766394967"/>
              </p:ext>
            </p:extLst>
          </p:nvPr>
        </p:nvGraphicFramePr>
        <p:xfrm>
          <a:off x="6012160" y="1916832"/>
          <a:ext cx="2912766" cy="2307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xmlns="" val="607571239"/>
              </p:ext>
            </p:extLst>
          </p:nvPr>
        </p:nvGraphicFramePr>
        <p:xfrm>
          <a:off x="6228184" y="4224338"/>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расходов 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solidFill>
            <a:schemeClr val="accent1"/>
          </a:solidFill>
          <a:ln w="9525">
            <a:solidFill>
              <a:schemeClr val="tx1"/>
            </a:solidFill>
            <a:miter lim="800000"/>
            <a:headEnd/>
            <a:tailEnd/>
          </a:ln>
          <a:effectLst/>
          <a:extLst/>
        </p:spPr>
        <p:txBody>
          <a:bodyPr rot="10800000" vert="eaVert" wrap="none" anchor="ctr"/>
          <a:lstStyle/>
          <a:p>
            <a:pPr algn="ctr"/>
            <a:r>
              <a:rPr lang="ru-RU" sz="2800" b="1">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solidFill>
            <a:schemeClr val="accent1">
              <a:lumMod val="60000"/>
              <a:lumOff val="40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935831" y="2961482"/>
            <a:ext cx="1368425" cy="230346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2017 </a:t>
            </a:r>
            <a:r>
              <a:rPr lang="ru-RU" sz="1600" dirty="0">
                <a:latin typeface="Arial" charset="0"/>
              </a:rPr>
              <a:t>год </a:t>
            </a:r>
            <a:r>
              <a:rPr lang="ru-RU" sz="1600" dirty="0" smtClean="0">
                <a:latin typeface="Arial" charset="0"/>
              </a:rPr>
              <a:t>– </a:t>
            </a:r>
            <a:r>
              <a:rPr lang="ru-RU" sz="1600" dirty="0" smtClean="0">
                <a:latin typeface="Arial" charset="0"/>
              </a:rPr>
              <a:t>18219,9</a:t>
            </a:r>
            <a:endParaRPr lang="ru-RU" sz="1600" dirty="0">
              <a:latin typeface="Arial" charset="0"/>
            </a:endParaRPr>
          </a:p>
          <a:p>
            <a:pPr algn="ctr"/>
            <a:r>
              <a:rPr lang="ru-RU" sz="1600" dirty="0" smtClean="0">
                <a:latin typeface="Arial" charset="0"/>
              </a:rPr>
              <a:t>2018 </a:t>
            </a:r>
            <a:r>
              <a:rPr lang="ru-RU" sz="1600" dirty="0">
                <a:latin typeface="Arial" charset="0"/>
              </a:rPr>
              <a:t>год </a:t>
            </a:r>
            <a:r>
              <a:rPr lang="ru-RU" sz="1600" dirty="0" smtClean="0">
                <a:latin typeface="Arial" charset="0"/>
              </a:rPr>
              <a:t>– </a:t>
            </a:r>
            <a:r>
              <a:rPr lang="ru-RU" sz="1600" dirty="0" smtClean="0">
                <a:latin typeface="Arial" charset="0"/>
              </a:rPr>
              <a:t>17666,6</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17553,6</a:t>
            </a:r>
            <a:endParaRPr lang="ru-RU" sz="1600" dirty="0">
              <a:latin typeface="Arial" charset="0"/>
            </a:endParaRPr>
          </a:p>
        </p:txBody>
      </p:sp>
      <p:sp>
        <p:nvSpPr>
          <p:cNvPr id="26633" name="AutoShape 9"/>
          <p:cNvSpPr>
            <a:spLocks noChangeArrowheads="1"/>
          </p:cNvSpPr>
          <p:nvPr/>
        </p:nvSpPr>
        <p:spPr bwMode="auto">
          <a:xfrm rot="5400000">
            <a:off x="7200901" y="3033712"/>
            <a:ext cx="1295400" cy="2232025"/>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2017 </a:t>
            </a:r>
            <a:r>
              <a:rPr lang="ru-RU" sz="1600" dirty="0">
                <a:latin typeface="Arial" charset="0"/>
              </a:rPr>
              <a:t>год </a:t>
            </a:r>
            <a:r>
              <a:rPr lang="ru-RU" sz="1600" dirty="0" smtClean="0">
                <a:latin typeface="Arial" charset="0"/>
              </a:rPr>
              <a:t>– </a:t>
            </a:r>
            <a:r>
              <a:rPr lang="ru-RU" sz="1600" dirty="0" smtClean="0">
                <a:latin typeface="Arial" charset="0"/>
              </a:rPr>
              <a:t>6796,6</a:t>
            </a:r>
            <a:endParaRPr lang="ru-RU" sz="1600" dirty="0">
              <a:latin typeface="Arial" charset="0"/>
            </a:endParaRPr>
          </a:p>
          <a:p>
            <a:pPr algn="ctr"/>
            <a:r>
              <a:rPr lang="ru-RU" sz="1600" dirty="0" smtClean="0">
                <a:latin typeface="Arial" charset="0"/>
              </a:rPr>
              <a:t>2018 </a:t>
            </a:r>
            <a:r>
              <a:rPr lang="ru-RU" sz="1600" dirty="0">
                <a:latin typeface="Arial" charset="0"/>
              </a:rPr>
              <a:t>год </a:t>
            </a:r>
            <a:r>
              <a:rPr lang="ru-RU" sz="1600" dirty="0" smtClean="0">
                <a:latin typeface="Arial" charset="0"/>
              </a:rPr>
              <a:t>– </a:t>
            </a:r>
            <a:r>
              <a:rPr lang="ru-RU" sz="1600" dirty="0" smtClean="0">
                <a:latin typeface="Arial" charset="0"/>
              </a:rPr>
              <a:t>6185,9</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6342,4</a:t>
            </a:r>
            <a:endParaRPr lang="ru-RU" sz="1600" dirty="0">
              <a:latin typeface="Arial" charset="0"/>
            </a:endParaRPr>
          </a:p>
        </p:txBody>
      </p:sp>
      <p:sp>
        <p:nvSpPr>
          <p:cNvPr id="26634" name="AutoShape 10"/>
          <p:cNvSpPr>
            <a:spLocks noChangeArrowheads="1"/>
          </p:cNvSpPr>
          <p:nvPr/>
        </p:nvSpPr>
        <p:spPr bwMode="auto">
          <a:xfrm rot="5400000">
            <a:off x="7123765" y="4578788"/>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2017 </a:t>
            </a:r>
            <a:r>
              <a:rPr lang="ru-RU" sz="1600" dirty="0">
                <a:latin typeface="Arial" charset="0"/>
              </a:rPr>
              <a:t>год – </a:t>
            </a:r>
            <a:r>
              <a:rPr lang="ru-RU" sz="1600" dirty="0" smtClean="0">
                <a:latin typeface="Arial" charset="0"/>
              </a:rPr>
              <a:t>6 программ,</a:t>
            </a:r>
            <a:endParaRPr lang="ru-RU" sz="1600" dirty="0">
              <a:latin typeface="Arial" charset="0"/>
            </a:endParaRPr>
          </a:p>
          <a:p>
            <a:pPr algn="ctr"/>
            <a:r>
              <a:rPr lang="ru-RU" sz="1600" dirty="0" smtClean="0">
                <a:latin typeface="Arial" charset="0"/>
              </a:rPr>
              <a:t>3383,2 </a:t>
            </a:r>
            <a:r>
              <a:rPr lang="ru-RU" sz="1600" dirty="0">
                <a:latin typeface="Arial" charset="0"/>
              </a:rPr>
              <a:t>тыс. руб.)</a:t>
            </a:r>
          </a:p>
        </p:txBody>
      </p:sp>
      <p:sp>
        <p:nvSpPr>
          <p:cNvPr id="26636" name="AutoShape 12"/>
          <p:cNvSpPr>
            <a:spLocks noChangeArrowheads="1"/>
          </p:cNvSpPr>
          <p:nvPr/>
        </p:nvSpPr>
        <p:spPr bwMode="auto">
          <a:xfrm rot="5400000">
            <a:off x="3780631" y="4279261"/>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2017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26,3 </a:t>
            </a:r>
            <a:r>
              <a:rPr lang="ru-RU" sz="1600" dirty="0">
                <a:latin typeface="Arial" charset="0"/>
              </a:rPr>
              <a:t>тыс. руб.)</a:t>
            </a:r>
          </a:p>
        </p:txBody>
      </p:sp>
      <p:sp>
        <p:nvSpPr>
          <p:cNvPr id="26637" name="AutoShape 13"/>
          <p:cNvSpPr>
            <a:spLocks noChangeArrowheads="1"/>
          </p:cNvSpPr>
          <p:nvPr/>
        </p:nvSpPr>
        <p:spPr bwMode="auto">
          <a:xfrm rot="5400000">
            <a:off x="755650" y="4437063"/>
            <a:ext cx="1081087" cy="2376488"/>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2017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1002,4 </a:t>
            </a:r>
            <a:r>
              <a:rPr lang="ru-RU" sz="1600" dirty="0">
                <a:latin typeface="Arial" charset="0"/>
              </a:rPr>
              <a:t>тыс. руб.)</a:t>
            </a: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300"/>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041400" y="2703513"/>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2771775" y="4149725"/>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692275"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753984" y="4760912"/>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2753984" y="4760912"/>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180099" y="2931083"/>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2017 </a:t>
            </a:r>
            <a:r>
              <a:rPr lang="ru-RU" sz="1600" dirty="0">
                <a:latin typeface="Arial" charset="0"/>
              </a:rPr>
              <a:t>год </a:t>
            </a:r>
            <a:r>
              <a:rPr lang="ru-RU" sz="1600" dirty="0" smtClean="0">
                <a:latin typeface="Arial" charset="0"/>
              </a:rPr>
              <a:t>– 2 программы,</a:t>
            </a:r>
            <a:endParaRPr lang="ru-RU" sz="1600" dirty="0">
              <a:latin typeface="Arial" charset="0"/>
            </a:endParaRPr>
          </a:p>
          <a:p>
            <a:pPr algn="ctr"/>
            <a:r>
              <a:rPr lang="ru-RU" sz="1600" dirty="0" smtClean="0">
                <a:latin typeface="Arial" charset="0"/>
              </a:rPr>
              <a:t>13808,0 </a:t>
            </a:r>
            <a:r>
              <a:rPr lang="ru-RU" sz="1600" dirty="0">
                <a:latin typeface="Arial" charset="0"/>
              </a:rPr>
              <a:t>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3610</TotalTime>
  <Words>705</Words>
  <Application>Microsoft Office PowerPoint</Application>
  <PresentationFormat>Экран (4:3)</PresentationFormat>
  <Paragraphs>190</Paragraphs>
  <Slides>11</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Апекс</vt:lpstr>
      <vt:lpstr>Лист Microsoft Office Excel 97-2003</vt:lpstr>
      <vt:lpstr>О БЮДЖЕТЕ ДУБОВСКОГО СЕЛЬСКОГО ПОСЕЛЕНИЯ ДУБОВСКОГО РАЙОНА НА 2017 ГОД И НА ПЛАНОВЫЙ ПЕРИОД 2018 И 2019 ГОДОВ</vt:lpstr>
      <vt:lpstr>Слайд 2</vt:lpstr>
      <vt:lpstr>   </vt:lpstr>
      <vt:lpstr>Слайд 4</vt:lpstr>
      <vt:lpstr>Слайд 5</vt:lpstr>
      <vt:lpstr>Слайд 6</vt:lpstr>
      <vt:lpstr>Слайд 7</vt:lpstr>
      <vt:lpstr>Слайд 8</vt:lpstr>
      <vt:lpstr>Слайд 9</vt:lpstr>
      <vt:lpstr>Слайд 10</vt:lpstr>
      <vt:lpstr>Слайд 11</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212</cp:revision>
  <dcterms:created xsi:type="dcterms:W3CDTF">2013-11-12T07:49:12Z</dcterms:created>
  <dcterms:modified xsi:type="dcterms:W3CDTF">2017-03-14T07:08:56Z</dcterms:modified>
</cp:coreProperties>
</file>