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100" d="100"/>
          <a:sy n="100" d="100"/>
        </p:scale>
        <p:origin x="-245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4.xml"/><Relationship Id="rId4"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image" Target="../media/image31.jpeg"/></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8"/>
          <c:y val="3.9441259180315477E-2"/>
        </c:manualLayout>
      </c:layout>
    </c:title>
    <c:view3D>
      <c:rotX val="30"/>
      <c:perspective val="30"/>
    </c:view3D>
    <c:plotArea>
      <c:layout>
        <c:manualLayout>
          <c:layoutTarget val="inner"/>
          <c:xMode val="edge"/>
          <c:yMode val="edge"/>
          <c:x val="5.1054268823931943E-2"/>
          <c:y val="0.13137251958734714"/>
          <c:w val="0.57829393225314285"/>
          <c:h val="0.79631850524874137"/>
        </c:manualLayout>
      </c:layout>
      <c:pie3DChart>
        <c:varyColors val="1"/>
        <c:ser>
          <c:idx val="0"/>
          <c:order val="0"/>
          <c:tx>
            <c:strRef>
              <c:f>Лист1!$B$1</c:f>
              <c:strCache>
                <c:ptCount val="1"/>
                <c:pt idx="0">
                  <c:v>Структура доходов бюджета</c:v>
                </c:pt>
              </c:strCache>
            </c:strRef>
          </c:tx>
          <c:dLbls>
            <c:showVal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46.8</c:v>
                </c:pt>
                <c:pt idx="1">
                  <c:v>0.6</c:v>
                </c:pt>
                <c:pt idx="2">
                  <c:v>52.6</c:v>
                </c:pt>
              </c:numCache>
            </c:numRef>
          </c:val>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47"/>
          </c:dPt>
          <c:dPt>
            <c:idx val="2"/>
            <c:explosion val="36"/>
          </c:dPt>
          <c:dPt>
            <c:idx val="3"/>
            <c:explosion val="4"/>
          </c:dPt>
          <c:dLbls>
            <c:dLbl>
              <c:idx val="0"/>
              <c:layout/>
              <c:tx>
                <c:rich>
                  <a:bodyPr/>
                  <a:lstStyle/>
                  <a:p>
                    <a:r>
                      <a:rPr lang="ru-RU" dirty="0" smtClean="0"/>
                      <a:t>6 000,0</a:t>
                    </a:r>
                    <a:endParaRPr lang="en-US" dirty="0"/>
                  </a:p>
                </c:rich>
              </c:tx>
              <c:showVal val="1"/>
            </c:dLbl>
            <c:dLbl>
              <c:idx val="1"/>
              <c:layout/>
              <c:tx>
                <c:rich>
                  <a:bodyPr/>
                  <a:lstStyle/>
                  <a:p>
                    <a:r>
                      <a:rPr lang="ru-RU" dirty="0" smtClean="0"/>
                      <a:t>1 275,0</a:t>
                    </a:r>
                    <a:endParaRPr lang="en-US" dirty="0"/>
                  </a:p>
                </c:rich>
              </c:tx>
              <c:showVal val="1"/>
            </c:dLbl>
            <c:dLbl>
              <c:idx val="2"/>
              <c:layout/>
              <c:tx>
                <c:rich>
                  <a:bodyPr/>
                  <a:lstStyle/>
                  <a:p>
                    <a:r>
                      <a:rPr lang="ru-RU" dirty="0" smtClean="0"/>
                      <a:t>2 726,9</a:t>
                    </a:r>
                    <a:endParaRPr lang="en-US" dirty="0"/>
                  </a:p>
                </c:rich>
              </c:tx>
              <c:showVal val="1"/>
            </c:dLbl>
            <c:dLbl>
              <c:idx val="3"/>
              <c:delete val="1"/>
            </c:dLbl>
            <c:showVal val="1"/>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6000</c:v>
                </c:pt>
                <c:pt idx="1">
                  <c:v>1275</c:v>
                </c:pt>
                <c:pt idx="2">
                  <c:v>2726.9</c:v>
                </c:pt>
                <c:pt idx="3">
                  <c:v>0</c:v>
                </c:pt>
                <c:pt idx="4">
                  <c:v>1460</c:v>
                </c:pt>
              </c:numCache>
            </c:numRef>
          </c:val>
        </c:ser>
      </c:pie3DChart>
    </c:plotArea>
    <c:legend>
      <c:legendPos val="b"/>
      <c:legendEntry>
        <c:idx val="3"/>
        <c:delete val="1"/>
      </c:legendEntry>
      <c:layout>
        <c:manualLayout>
          <c:xMode val="edge"/>
          <c:yMode val="edge"/>
          <c:x val="8.6143444260204788E-3"/>
          <c:y val="0.65070882746889935"/>
          <c:w val="0.93498984857688594"/>
          <c:h val="0.2839282474630052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Структура неналоговых доходов</c:v>
                </c:pt>
              </c:strCache>
            </c:strRef>
          </c:tx>
          <c:spPr>
            <a:ln>
              <a:solidFill>
                <a:srgbClr val="000099"/>
              </a:solidFill>
            </a:ln>
          </c:spPr>
          <c:explosion val="25"/>
          <c:dLbls>
            <c:dLbl>
              <c:idx val="0"/>
              <c:layout>
                <c:manualLayout>
                  <c:x val="-5.9071638165429374E-2"/>
                  <c:y val="-5.0712419322420047E-3"/>
                </c:manualLayout>
              </c:layout>
              <c:showVal val="1"/>
            </c:dLbl>
            <c:dLbl>
              <c:idx val="1"/>
              <c:layout>
                <c:manualLayout>
                  <c:x val="-0.14041612863498629"/>
                  <c:y val="-7.0446043727806704E-2"/>
                </c:manualLayout>
              </c:layout>
              <c:showVal val="1"/>
            </c:dLbl>
            <c:delete val="1"/>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0</c:v>
                </c:pt>
                <c:pt idx="1">
                  <c:v>136.9</c:v>
                </c:pt>
              </c:numCache>
            </c:numRef>
          </c:val>
        </c:ser>
      </c:pie3DChart>
    </c:plotArea>
    <c:legend>
      <c:legendPos val="b"/>
      <c:layout>
        <c:manualLayout>
          <c:xMode val="edge"/>
          <c:yMode val="edge"/>
          <c:x val="4.6828114272398025E-2"/>
          <c:y val="0.57844652388503026"/>
          <c:w val="0.82677137482181362"/>
          <c:h val="0.31877833485941465"/>
        </c:manualLayout>
      </c:layout>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rotY val="40"/>
      <c:perspective val="30"/>
    </c:view3D>
    <c:plotArea>
      <c:layout/>
      <c:pie3DChart>
        <c:varyColors val="1"/>
        <c:ser>
          <c:idx val="0"/>
          <c:order val="0"/>
          <c:tx>
            <c:strRef>
              <c:f>Лист1!$B$1</c:f>
              <c:strCache>
                <c:ptCount val="1"/>
                <c:pt idx="0">
                  <c:v>Структура налоговых доходов</c:v>
                </c:pt>
              </c:strCache>
            </c:strRef>
          </c:tx>
          <c:explosion val="25"/>
          <c:dPt>
            <c:idx val="0"/>
            <c:spPr>
              <a:blipFill>
                <a:blip xmlns:r="http://schemas.openxmlformats.org/officeDocument/2006/relationships" r:embed="rId2"/>
                <a:tile tx="0" ty="0" sx="100000" sy="100000" flip="none" algn="tl"/>
              </a:blipFill>
            </c:spPr>
          </c:dPt>
          <c:dPt>
            <c:idx val="3"/>
            <c:spPr>
              <a:blipFill>
                <a:blip xmlns:r="http://schemas.openxmlformats.org/officeDocument/2006/relationships" r:embed="rId3"/>
                <a:tile tx="0" ty="0" sx="100000" sy="100000" flip="none" algn="tl"/>
              </a:blipFill>
            </c:spPr>
          </c:dPt>
          <c:dLbls>
            <c:dLbl>
              <c:idx val="0"/>
              <c:layout>
                <c:manualLayout>
                  <c:x val="-0.12022766731114806"/>
                  <c:y val="-2.6521392528807738E-2"/>
                </c:manualLayout>
              </c:layout>
              <c:showVal val="1"/>
            </c:dLbl>
            <c:dLbl>
              <c:idx val="1"/>
              <c:layout>
                <c:manualLayout>
                  <c:x val="-0.18076812687309363"/>
                  <c:y val="4.4768567594824504E-3"/>
                </c:manualLayout>
              </c:layout>
              <c:showVal val="1"/>
            </c:dLbl>
            <c:dLbl>
              <c:idx val="2"/>
              <c:layout>
                <c:manualLayout>
                  <c:x val="-5.6999149343911995E-2"/>
                  <c:y val="-4.0972710201374801E-2"/>
                </c:manualLayout>
              </c:layout>
              <c:showVal val="1"/>
            </c:dLbl>
            <c:dLbl>
              <c:idx val="3"/>
              <c:layout>
                <c:manualLayout>
                  <c:x val="0"/>
                  <c:y val="-9.0444919585808053E-2"/>
                </c:manualLayout>
              </c:layout>
              <c:showVal val="1"/>
            </c:dLbl>
            <c:dLbl>
              <c:idx val="4"/>
              <c:layout>
                <c:manualLayout>
                  <c:x val="5.3110382824905024E-2"/>
                  <c:y val="-0.10923252662326371"/>
                </c:manualLayout>
              </c:layout>
              <c:showVal val="1"/>
            </c:dLbl>
            <c:numFmt formatCode="#,##0.0" sourceLinked="0"/>
            <c:showVal val="1"/>
            <c:showLeaderLines val="1"/>
          </c:dLbls>
          <c:cat>
            <c:strRef>
              <c:f>Лист1!$A$2:$A$7</c:f>
              <c:strCache>
                <c:ptCount val="6"/>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Дотации бюджетам на поддержку мер по обеспечению сбалансированности бюджетов
</c:v>
                </c:pt>
                <c:pt idx="5">
                  <c:v>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c:v>
                </c:pt>
              </c:strCache>
            </c:strRef>
          </c:cat>
          <c:val>
            <c:numRef>
              <c:f>Лист1!$B$2:$B$7</c:f>
              <c:numCache>
                <c:formatCode>General</c:formatCode>
                <c:ptCount val="6"/>
                <c:pt idx="0" formatCode="#,##0.00">
                  <c:v>10716.8</c:v>
                </c:pt>
                <c:pt idx="1">
                  <c:v>400.8</c:v>
                </c:pt>
                <c:pt idx="2">
                  <c:v>0.2</c:v>
                </c:pt>
                <c:pt idx="3">
                  <c:v>1345.4</c:v>
                </c:pt>
                <c:pt idx="4">
                  <c:v>435.5</c:v>
                </c:pt>
                <c:pt idx="5">
                  <c:v>0</c:v>
                </c:pt>
              </c:numCache>
            </c:numRef>
          </c:val>
        </c:ser>
      </c:pie3DChart>
    </c:plotArea>
    <c:legend>
      <c:legendPos val="b"/>
      <c:layout>
        <c:manualLayout>
          <c:xMode val="edge"/>
          <c:yMode val="edge"/>
          <c:x val="2.5718811810696008E-2"/>
          <c:y val="0.36076251385797437"/>
          <c:w val="0.87321219456662857"/>
          <c:h val="0.62934310669491111"/>
        </c:manualLayout>
      </c:layout>
      <c:txPr>
        <a:bodyPr/>
        <a:lstStyle/>
        <a:p>
          <a:pPr defTabSz="720000">
            <a:defRPr/>
          </a:pPr>
          <a:endParaRPr lang="ru-RU"/>
        </a:p>
      </c:txPr>
    </c:legend>
    <c:plotVisOnly val="1"/>
    <c:dispBlanksAs val="zero"/>
  </c:chart>
  <c:externalData r:id="rId4"/>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2025 </a:t>
            </a:r>
            <a:r>
              <a:rPr lang="ru-RU" dirty="0"/>
              <a:t>год</a:t>
            </a:r>
          </a:p>
        </c:rich>
      </c:tx>
      <c:layout/>
    </c:title>
    <c:view3D>
      <c:rAngAx val="1"/>
    </c:view3D>
    <c:plotArea>
      <c:layout>
        <c:manualLayout>
          <c:layoutTarget val="inner"/>
          <c:xMode val="edge"/>
          <c:yMode val="edge"/>
          <c:x val="0.42653765598979987"/>
          <c:y val="0.10619959975587129"/>
          <c:w val="0.37615862827126789"/>
          <c:h val="0.78001740787820117"/>
        </c:manualLayout>
      </c:layout>
      <c:bar3DChart>
        <c:barDir val="bar"/>
        <c:grouping val="clustered"/>
        <c:ser>
          <c:idx val="0"/>
          <c:order val="0"/>
          <c:tx>
            <c:strRef>
              <c:f>Лист1!$B$1</c:f>
              <c:strCache>
                <c:ptCount val="1"/>
                <c:pt idx="0">
                  <c:v>2025 год</c:v>
                </c:pt>
              </c:strCache>
            </c:strRef>
          </c:tx>
          <c:spPr>
            <a:blipFill>
              <a:blip xmlns:r="http://schemas.openxmlformats.org/officeDocument/2006/relationships" r:embed="rId1"/>
              <a:tile tx="0" ty="0" sx="100000" sy="100000" flip="none" algn="tl"/>
            </a:blipFill>
          </c:spPr>
          <c:dLbls>
            <c:dLbl>
              <c:idx val="1"/>
              <c:layout/>
              <c:tx>
                <c:rich>
                  <a:bodyPr/>
                  <a:lstStyle/>
                  <a:p>
                    <a:r>
                      <a:rPr lang="ru-RU" smtClean="0"/>
                      <a:t>17,3</a:t>
                    </a:r>
                    <a:endParaRPr lang="en-US"/>
                  </a:p>
                </c:rich>
              </c:tx>
              <c:showVal val="1"/>
            </c:dLbl>
            <c:dLbl>
              <c:idx val="2"/>
              <c:layout/>
              <c:tx>
                <c:rich>
                  <a:bodyPr/>
                  <a:lstStyle/>
                  <a:p>
                    <a:r>
                      <a:rPr lang="ru-RU" smtClean="0"/>
                      <a:t>295</a:t>
                    </a:r>
                    <a:endParaRPr lang="en-US"/>
                  </a:p>
                </c:rich>
              </c:tx>
              <c:showVal val="1"/>
            </c:dLbl>
            <c:dLbl>
              <c:idx val="4"/>
              <c:layout/>
              <c:tx>
                <c:rich>
                  <a:bodyPr/>
                  <a:lstStyle/>
                  <a:p>
                    <a:r>
                      <a:rPr lang="ru-RU" smtClean="0"/>
                      <a:t>400,8</a:t>
                    </a:r>
                    <a:endParaRPr lang="en-US"/>
                  </a:p>
                </c:rich>
              </c:tx>
              <c:showVal val="1"/>
            </c:dLbl>
            <c:dLbl>
              <c:idx val="5"/>
              <c:layout/>
              <c:tx>
                <c:rich>
                  <a:bodyPr/>
                  <a:lstStyle/>
                  <a:p>
                    <a:r>
                      <a:rPr lang="ru-RU" dirty="0" smtClean="0"/>
                      <a:t>597,1</a:t>
                    </a:r>
                    <a:endParaRPr lang="en-US" dirty="0"/>
                  </a:p>
                </c:rich>
              </c:tx>
              <c:showVal val="1"/>
            </c:dLbl>
            <c:dLbl>
              <c:idx val="6"/>
              <c:layout>
                <c:manualLayout>
                  <c:x val="5.9499422457377684E-3"/>
                  <c:y val="0"/>
                </c:manualLayout>
              </c:layout>
              <c:tx>
                <c:rich>
                  <a:bodyPr/>
                  <a:lstStyle/>
                  <a:p>
                    <a:r>
                      <a:rPr lang="ru-RU" dirty="0" smtClean="0"/>
                      <a:t>2 450,3</a:t>
                    </a:r>
                    <a:endParaRPr lang="en-US" dirty="0"/>
                  </a:p>
                </c:rich>
              </c:tx>
              <c:showVal val="1"/>
            </c:dLbl>
            <c:dLbl>
              <c:idx val="7"/>
              <c:layout/>
              <c:tx>
                <c:rich>
                  <a:bodyPr/>
                  <a:lstStyle/>
                  <a:p>
                    <a:r>
                      <a:rPr lang="ru-RU" dirty="0" smtClean="0"/>
                      <a:t>12 454,8</a:t>
                    </a:r>
                    <a:endParaRPr lang="en-US" dirty="0"/>
                  </a:p>
                </c:rich>
              </c:tx>
              <c:showVal val="1"/>
            </c:dLbl>
            <c:dLbl>
              <c:idx val="8"/>
              <c:layout/>
              <c:tx>
                <c:rich>
                  <a:bodyPr/>
                  <a:lstStyle/>
                  <a:p>
                    <a:r>
                      <a:rPr lang="ru-RU" dirty="0" smtClean="0"/>
                      <a:t>8261,2</a:t>
                    </a:r>
                    <a:endParaRPr lang="en-US" dirty="0"/>
                  </a:p>
                </c:rich>
              </c:tx>
              <c:showVal val="1"/>
            </c:dLbl>
            <c:showVal val="1"/>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20</c:v>
                </c:pt>
                <c:pt idx="1">
                  <c:v>17.3</c:v>
                </c:pt>
                <c:pt idx="2">
                  <c:v>295</c:v>
                </c:pt>
                <c:pt idx="3">
                  <c:v>1</c:v>
                </c:pt>
                <c:pt idx="4">
                  <c:v>400.8</c:v>
                </c:pt>
                <c:pt idx="5" formatCode="#,##0.0">
                  <c:v>597.1</c:v>
                </c:pt>
                <c:pt idx="6" formatCode="#,##0.0">
                  <c:v>2450.3000000000002</c:v>
                </c:pt>
                <c:pt idx="7" formatCode="#,##0.0">
                  <c:v>12454.8</c:v>
                </c:pt>
                <c:pt idx="8" formatCode="#,##0.0">
                  <c:v>8261.2000000000007</c:v>
                </c:pt>
              </c:numCache>
            </c:numRef>
          </c:val>
        </c:ser>
        <c:shape val="cylinder"/>
        <c:axId val="157953408"/>
        <c:axId val="157959296"/>
        <c:axId val="0"/>
      </c:bar3DChart>
      <c:catAx>
        <c:axId val="157953408"/>
        <c:scaling>
          <c:orientation val="minMax"/>
        </c:scaling>
        <c:axPos val="l"/>
        <c:tickLblPos val="nextTo"/>
        <c:crossAx val="157959296"/>
        <c:crosses val="autoZero"/>
        <c:auto val="1"/>
        <c:lblAlgn val="ctr"/>
        <c:lblOffset val="100"/>
      </c:catAx>
      <c:valAx>
        <c:axId val="157959296"/>
        <c:scaling>
          <c:orientation val="minMax"/>
        </c:scaling>
        <c:axPos val="b"/>
        <c:majorGridlines/>
        <c:numFmt formatCode="General" sourceLinked="1"/>
        <c:tickLblPos val="nextTo"/>
        <c:crossAx val="157953408"/>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a:t>
          </a:r>
          <a:r>
            <a:rPr lang="ru-RU" dirty="0" smtClean="0">
              <a:solidFill>
                <a:schemeClr val="tx1">
                  <a:lumMod val="95000"/>
                  <a:lumOff val="5000"/>
                </a:schemeClr>
              </a:solidFill>
              <a:latin typeface="Times New Roman" pitchFamily="18" charset="0"/>
              <a:cs typeface="Times New Roman" pitchFamily="18" charset="0"/>
            </a:rPr>
            <a:t>2025-2027 </a:t>
          </a:r>
          <a:r>
            <a:rPr lang="ru-RU" dirty="0" smtClean="0">
              <a:solidFill>
                <a:schemeClr val="tx1">
                  <a:lumMod val="95000"/>
                  <a:lumOff val="5000"/>
                </a:schemeClr>
              </a:solidFill>
              <a:latin typeface="Times New Roman" pitchFamily="18" charset="0"/>
              <a:cs typeface="Times New Roman" pitchFamily="18" charset="0"/>
            </a:rPr>
            <a:t>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a:t>
          </a:r>
          <a:r>
            <a:rPr lang="ru-RU" sz="1600" dirty="0" smtClean="0">
              <a:solidFill>
                <a:srgbClr val="C00000"/>
              </a:solidFill>
              <a:latin typeface="Times New Roman" pitchFamily="18" charset="0"/>
              <a:cs typeface="Times New Roman" pitchFamily="18" charset="0"/>
            </a:rPr>
            <a:t>2025 </a:t>
          </a:r>
          <a:r>
            <a:rPr lang="ru-RU" sz="1600" dirty="0" smtClean="0">
              <a:solidFill>
                <a:srgbClr val="C00000"/>
              </a:solidFill>
              <a:latin typeface="Times New Roman" pitchFamily="18" charset="0"/>
              <a:cs typeface="Times New Roman" pitchFamily="18" charset="0"/>
            </a:rPr>
            <a:t>год и на плановый период </a:t>
          </a:r>
          <a:r>
            <a:rPr lang="ru-RU" sz="1600" dirty="0" smtClean="0">
              <a:solidFill>
                <a:srgbClr val="C00000"/>
              </a:solidFill>
              <a:latin typeface="Times New Roman" pitchFamily="18" charset="0"/>
              <a:cs typeface="Times New Roman" pitchFamily="18" charset="0"/>
            </a:rPr>
            <a:t>2026 </a:t>
          </a:r>
          <a:r>
            <a:rPr lang="ru-RU" sz="1600" dirty="0" smtClean="0">
              <a:solidFill>
                <a:srgbClr val="C00000"/>
              </a:solidFill>
              <a:latin typeface="Times New Roman" pitchFamily="18" charset="0"/>
              <a:cs typeface="Times New Roman" pitchFamily="18" charset="0"/>
            </a:rPr>
            <a:t>и </a:t>
          </a:r>
          <a:r>
            <a:rPr lang="ru-RU" sz="1600" dirty="0" smtClean="0">
              <a:solidFill>
                <a:srgbClr val="C00000"/>
              </a:solidFill>
              <a:latin typeface="Times New Roman" pitchFamily="18" charset="0"/>
              <a:cs typeface="Times New Roman" pitchFamily="18" charset="0"/>
            </a:rPr>
            <a:t>2027 </a:t>
          </a:r>
          <a:r>
            <a:rPr lang="ru-RU" sz="1600" dirty="0" smtClean="0">
              <a:solidFill>
                <a:srgbClr val="C00000"/>
              </a:solidFill>
              <a:latin typeface="Times New Roman" pitchFamily="18" charset="0"/>
              <a:cs typeface="Times New Roman" pitchFamily="18" charset="0"/>
            </a:rPr>
            <a:t>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a:t>
          </a:r>
          <a:r>
            <a:rPr lang="ru-RU" dirty="0" smtClean="0">
              <a:solidFill>
                <a:schemeClr val="tx1"/>
              </a:solidFill>
              <a:latin typeface="Times New Roman" pitchFamily="18" charset="0"/>
              <a:cs typeface="Times New Roman" pitchFamily="18" charset="0"/>
            </a:rPr>
            <a:t>2025-2027 </a:t>
          </a:r>
          <a:r>
            <a:rPr lang="ru-RU" dirty="0" smtClean="0">
              <a:solidFill>
                <a:schemeClr val="tx1"/>
              </a:solidFill>
              <a:latin typeface="Times New Roman" pitchFamily="18" charset="0"/>
              <a:cs typeface="Times New Roman" pitchFamily="18" charset="0"/>
            </a:rPr>
            <a:t>годы (Постановление от </a:t>
          </a:r>
          <a:r>
            <a:rPr lang="ru-RU" dirty="0" smtClean="0">
              <a:solidFill>
                <a:schemeClr val="tx1"/>
              </a:solidFill>
              <a:latin typeface="Times New Roman" pitchFamily="18" charset="0"/>
              <a:cs typeface="Times New Roman" pitchFamily="18" charset="0"/>
            </a:rPr>
            <a:t>22.10.2024 </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294)</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Решение Собрания депутатов Дубовского сельского поселения от 03.03.2015 №121 «</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3F46F7AD-E554-4600-893D-9050A1B6A95A}" type="presOf" srcId="{072766C4-D6B0-45A8-AA12-167A8B31B9B8}" destId="{88FEBF96-E976-46D4-81AB-E77C42CEC9DE}"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B0A277E2-323C-4A69-B70E-16DDB4F635BB}" srcId="{5F302C1D-471D-4984-AC1C-386959096126}" destId="{C9EA666E-2D7C-4663-848D-8F552294B1AD}" srcOrd="4" destOrd="0" parTransId="{227E8E4F-CF97-44A5-A5FA-9879223453B3}" sibTransId="{9DA2AC34-981A-49C0-873B-01A2C3713962}"/>
    <dgm:cxn modelId="{E236DE8C-C4BC-4EB4-9BB2-84FB0FACA75D}" srcId="{5F302C1D-471D-4984-AC1C-386959096126}" destId="{9C2633D2-9394-4B6B-9481-26057C599F0C}" srcOrd="0" destOrd="0" parTransId="{6C6B0B1A-D81C-4AC3-A411-6F83B1E259EF}" sibTransId="{57797AD6-CE77-42B9-B658-82B1FA55B4D5}"/>
    <dgm:cxn modelId="{41618A34-5759-43D2-91AC-8251846FAB03}" type="presOf" srcId="{98B75CC1-0CAF-43D0-A5B8-320BF21132B7}" destId="{6D445966-3F30-454D-82BE-0395345C2F90}"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EA2FF38A-8D92-4D74-9CFE-8463750B6EF9}" type="presOf" srcId="{9C2633D2-9394-4B6B-9481-26057C599F0C}" destId="{55AAE102-8ED4-4850-8569-B7C359083262}" srcOrd="0" destOrd="0" presId="urn:microsoft.com/office/officeart/2005/8/layout/default#1"/>
    <dgm:cxn modelId="{C86F3B14-5772-47F3-A8A3-D47B04A576E0}" srcId="{5F302C1D-471D-4984-AC1C-386959096126}" destId="{072766C4-D6B0-45A8-AA12-167A8B31B9B8}" srcOrd="3" destOrd="0" parTransId="{C54F216C-2076-4AF2-89F1-CD9191FA3785}" sibTransId="{05C63D3B-89C3-406A-8899-BC3BB7756FE9}"/>
    <dgm:cxn modelId="{8FF939D1-09C0-43BD-A153-9F958EC49730}" srcId="{5F302C1D-471D-4984-AC1C-386959096126}" destId="{98B75CC1-0CAF-43D0-A5B8-320BF21132B7}" srcOrd="2" destOrd="0" parTransId="{CFF6242E-338F-4A60-B329-6922436A9F6D}" sibTransId="{41F43E39-8BB0-4822-9905-F04D3E6405E4}"/>
    <dgm:cxn modelId="{40AFFB3B-6335-491D-B5C7-3A5EE1007728}" type="presOf" srcId="{C9EA666E-2D7C-4663-848D-8F552294B1AD}" destId="{EB02618D-F0D0-4A02-A37B-87B2006ABF18}"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7 </a:t>
          </a:r>
          <a:r>
            <a:rPr lang="ru-RU" sz="1200" dirty="0" smtClean="0">
              <a:solidFill>
                <a:srgbClr val="7030A0"/>
              </a:solidFill>
            </a:rPr>
            <a:t>452,9 </a:t>
          </a:r>
          <a:r>
            <a:rPr lang="ru-RU" sz="1200" dirty="0" smtClean="0">
              <a:solidFill>
                <a:srgbClr val="7030A0"/>
              </a:solidFill>
            </a:rPr>
            <a:t>тыс</a:t>
          </a:r>
          <a:r>
            <a:rPr lang="ru-RU" sz="1200" dirty="0" smtClean="0">
              <a:solidFill>
                <a:srgbClr val="7030A0"/>
              </a:solidFill>
            </a:rPr>
            <a:t>. рублей 30,4 </a:t>
          </a:r>
          <a:r>
            <a:rPr lang="ru-RU" sz="1200" dirty="0" smtClean="0">
              <a:solidFill>
                <a:srgbClr val="7030A0"/>
              </a:solidFill>
            </a:rPr>
            <a:t>%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a:t>
          </a:r>
          <a:r>
            <a:rPr lang="ru-RU" sz="1200" dirty="0" smtClean="0">
              <a:solidFill>
                <a:srgbClr val="0070C0"/>
              </a:solidFill>
            </a:rPr>
            <a:t>16,3 </a:t>
          </a:r>
          <a:r>
            <a:rPr lang="ru-RU" sz="1200" dirty="0" smtClean="0">
              <a:solidFill>
                <a:srgbClr val="0070C0"/>
              </a:solidFill>
            </a:rPr>
            <a:t>тыс</a:t>
          </a:r>
          <a:r>
            <a:rPr lang="ru-RU" sz="1200" dirty="0" smtClean="0">
              <a:solidFill>
                <a:srgbClr val="0070C0"/>
              </a:solidFill>
            </a:rPr>
            <a:t>. рублей </a:t>
          </a:r>
          <a:r>
            <a:rPr lang="ru-RU" sz="1200" dirty="0" smtClean="0">
              <a:solidFill>
                <a:srgbClr val="0070C0"/>
              </a:solidFill>
            </a:rPr>
            <a:t>или </a:t>
          </a:r>
          <a:r>
            <a:rPr lang="ru-RU" sz="1200" dirty="0" smtClean="0">
              <a:solidFill>
                <a:srgbClr val="0070C0"/>
              </a:solidFill>
            </a:rPr>
            <a:t>    0,07 </a:t>
          </a:r>
          <a:r>
            <a:rPr lang="ru-RU" sz="1200" dirty="0" smtClean="0">
              <a:solidFill>
                <a:srgbClr val="0070C0"/>
              </a:solidFill>
            </a:rPr>
            <a:t>%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a:t>
          </a:r>
          <a:r>
            <a:rPr lang="ru-RU" sz="1200" dirty="0" smtClean="0">
              <a:solidFill>
                <a:srgbClr val="0070C0"/>
              </a:solidFill>
            </a:rPr>
            <a:t>2 450,3 </a:t>
          </a:r>
          <a:r>
            <a:rPr lang="ru-RU" sz="1200" dirty="0" smtClean="0">
              <a:solidFill>
                <a:srgbClr val="0070C0"/>
              </a:solidFill>
            </a:rPr>
            <a:t>тыс</a:t>
          </a:r>
          <a:r>
            <a:rPr lang="ru-RU" sz="1200" dirty="0" smtClean="0">
              <a:solidFill>
                <a:srgbClr val="0070C0"/>
              </a:solidFill>
            </a:rPr>
            <a:t>. рублей </a:t>
          </a:r>
          <a:r>
            <a:rPr lang="ru-RU" sz="1200" dirty="0" smtClean="0">
              <a:solidFill>
                <a:srgbClr val="0070C0"/>
              </a:solidFill>
            </a:rPr>
            <a:t>или </a:t>
          </a:r>
          <a:r>
            <a:rPr lang="ru-RU" sz="1200" dirty="0" smtClean="0">
              <a:solidFill>
                <a:srgbClr val="0070C0"/>
              </a:solidFill>
            </a:rPr>
            <a:t>10,0 </a:t>
          </a:r>
          <a:r>
            <a:rPr lang="ru-RU" sz="1200" dirty="0" smtClean="0">
              <a:solidFill>
                <a:srgbClr val="0070C0"/>
              </a:solidFill>
            </a:rPr>
            <a:t>%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a:t>
          </a:r>
          <a:r>
            <a:rPr lang="ru-RU" sz="1200" dirty="0" smtClean="0">
              <a:solidFill>
                <a:srgbClr val="000099"/>
              </a:solidFill>
            </a:rPr>
            <a:t>808,3  </a:t>
          </a:r>
          <a:r>
            <a:rPr lang="ru-RU" sz="1200" dirty="0" smtClean="0">
              <a:solidFill>
                <a:srgbClr val="000099"/>
              </a:solidFill>
            </a:rPr>
            <a:t>тыс</a:t>
          </a:r>
          <a:r>
            <a:rPr lang="ru-RU" sz="1200" dirty="0" smtClean="0">
              <a:solidFill>
                <a:srgbClr val="000099"/>
              </a:solidFill>
            </a:rPr>
            <a:t>. рублей, </a:t>
          </a:r>
          <a:r>
            <a:rPr lang="ru-RU" sz="1200" dirty="0" smtClean="0">
              <a:solidFill>
                <a:srgbClr val="000099"/>
              </a:solidFill>
            </a:rPr>
            <a:t>или </a:t>
          </a:r>
          <a:r>
            <a:rPr lang="ru-RU" sz="1200" dirty="0" smtClean="0">
              <a:solidFill>
                <a:srgbClr val="000099"/>
              </a:solidFill>
            </a:rPr>
            <a:t>3,3% </a:t>
          </a:r>
          <a:r>
            <a:rPr lang="ru-RU" sz="1200" dirty="0" smtClean="0">
              <a:solidFill>
                <a:srgbClr val="000099"/>
              </a:solidFill>
            </a:rPr>
            <a:t>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1,0 тыс</a:t>
          </a:r>
          <a:r>
            <a:rPr lang="ru-RU" sz="1200" dirty="0" smtClean="0">
              <a:solidFill>
                <a:schemeClr val="accent1">
                  <a:lumMod val="50000"/>
                </a:schemeClr>
              </a:solidFill>
            </a:rPr>
            <a:t>. рублей 0,0 </a:t>
          </a:r>
          <a:r>
            <a:rPr lang="ru-RU" sz="1200" dirty="0" smtClean="0">
              <a:solidFill>
                <a:schemeClr val="accent1">
                  <a:lumMod val="50000"/>
                </a:schemeClr>
              </a:solidFill>
            </a:rPr>
            <a:t>%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1,0 тыс</a:t>
          </a:r>
          <a:r>
            <a:rPr lang="ru-RU" sz="1200" dirty="0" smtClean="0">
              <a:solidFill>
                <a:schemeClr val="accent6">
                  <a:lumMod val="50000"/>
                </a:schemeClr>
              </a:solidFill>
            </a:rPr>
            <a:t>. рублей 0,0% </a:t>
          </a:r>
          <a:r>
            <a:rPr lang="ru-RU" sz="1200" dirty="0" smtClean="0">
              <a:solidFill>
                <a:schemeClr val="accent6">
                  <a:lumMod val="50000"/>
                </a:schemeClr>
              </a:solidFill>
            </a:rPr>
            <a:t>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a:t>
          </a:r>
          <a:r>
            <a:rPr lang="ru-RU" sz="1200" dirty="0" smtClean="0">
              <a:solidFill>
                <a:schemeClr val="accent6">
                  <a:lumMod val="50000"/>
                </a:schemeClr>
              </a:solidFill>
            </a:rPr>
            <a:t>597,1 </a:t>
          </a:r>
          <a:r>
            <a:rPr lang="ru-RU" sz="1200" dirty="0" smtClean="0">
              <a:solidFill>
                <a:schemeClr val="accent6">
                  <a:lumMod val="50000"/>
                </a:schemeClr>
              </a:solidFill>
            </a:rPr>
            <a:t>тыс</a:t>
          </a:r>
          <a:r>
            <a:rPr lang="ru-RU" sz="1200" dirty="0" smtClean="0">
              <a:solidFill>
                <a:schemeClr val="accent6">
                  <a:lumMod val="50000"/>
                </a:schemeClr>
              </a:solidFill>
            </a:rPr>
            <a:t>. рублей 2,4% </a:t>
          </a:r>
          <a:r>
            <a:rPr lang="ru-RU" sz="1200" dirty="0" smtClean="0">
              <a:solidFill>
                <a:schemeClr val="accent6">
                  <a:lumMod val="50000"/>
                </a:schemeClr>
              </a:solidFill>
            </a:rPr>
            <a:t>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11 900,9 </a:t>
          </a:r>
          <a:r>
            <a:rPr lang="ru-RU" sz="1200" dirty="0" smtClean="0">
              <a:solidFill>
                <a:schemeClr val="accent6">
                  <a:lumMod val="50000"/>
                </a:schemeClr>
              </a:solidFill>
            </a:rPr>
            <a:t>тыс.руб.</a:t>
          </a:r>
        </a:p>
        <a:p>
          <a:r>
            <a:rPr lang="ru-RU" sz="1200" dirty="0" smtClean="0">
              <a:solidFill>
                <a:schemeClr val="accent6">
                  <a:lumMod val="50000"/>
                </a:schemeClr>
              </a:solidFill>
            </a:rPr>
            <a:t>48,6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0A142222-EC75-4FDB-A37A-AD68352D3C09}">
      <dgm:prSet custT="1"/>
      <dgm:spPr>
        <a:solidFill>
          <a:schemeClr val="accent4">
            <a:lumMod val="40000"/>
            <a:lumOff val="60000"/>
          </a:schemeClr>
        </a:solidFill>
      </dgm:spPr>
      <dgm:t>
        <a:bodyPr/>
        <a:lstStyle/>
        <a:p>
          <a:endParaRPr lang="ru-RU" sz="1200" dirty="0">
            <a:solidFill>
              <a:schemeClr val="accent6">
                <a:lumMod val="50000"/>
              </a:schemeClr>
            </a:solidFill>
          </a:endParaRPr>
        </a:p>
      </dgm:t>
    </dgm:pt>
    <dgm:pt modelId="{32E625BF-EF10-4BE4-97A5-A5E7B4CC26EE}" type="sibTrans" cxnId="{CD614AAE-E060-4228-9A76-B7E2030FA944}">
      <dgm:prSet/>
      <dgm:spPr/>
      <dgm:t>
        <a:bodyPr/>
        <a:lstStyle/>
        <a:p>
          <a:endParaRPr lang="ru-RU"/>
        </a:p>
      </dgm:t>
    </dgm:pt>
    <dgm:pt modelId="{B93BDE44-3CDB-43D1-BDCD-87899D1BB7C7}" type="parTrans" cxnId="{CD614AAE-E060-4228-9A76-B7E2030FA944}">
      <dgm:prSet/>
      <dgm:spPr/>
      <dgm:t>
        <a:bodyPr/>
        <a:lstStyle/>
        <a:p>
          <a:endParaRPr lang="ru-RU"/>
        </a:p>
      </dgm:t>
    </dgm:pt>
    <dgm:pt modelId="{78A4F460-2644-45AF-B904-56564AE22C84}">
      <dgm:prSet custT="1"/>
      <dgm:spPr>
        <a:solidFill>
          <a:srgbClr val="B98590"/>
        </a:solidFill>
      </dgm:spPr>
      <dgm:t>
        <a:bodyPr/>
        <a:lstStyle/>
        <a:p>
          <a:r>
            <a:rPr lang="ru-RU" sz="1200" smtClean="0">
              <a:solidFill>
                <a:schemeClr val="bg1"/>
              </a:solidFill>
            </a:rPr>
            <a:t>«Управление муниципальным имуществом» 221,0 тыс.рублей    1,0 % от всех расходов</a:t>
          </a:r>
          <a:endParaRPr lang="ru-RU" sz="1200" dirty="0">
            <a:solidFill>
              <a:schemeClr val="bg1"/>
            </a:solidFill>
          </a:endParaRPr>
        </a:p>
      </dgm:t>
    </dgm:pt>
    <dgm:pt modelId="{B7D6ED83-B9EC-48B5-81BB-378054080C0D}" type="sibTrans" cxnId="{45995603-5F29-42A5-A6CF-B07B7FC15507}">
      <dgm:prSet/>
      <dgm:spPr/>
      <dgm:t>
        <a:bodyPr/>
        <a:lstStyle/>
        <a:p>
          <a:endParaRPr lang="ru-RU"/>
        </a:p>
      </dgm:t>
    </dgm:pt>
    <dgm:pt modelId="{57302F2B-3EAE-4766-AE32-3D3982142FCD}" type="par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0"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0"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0"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0" custScaleX="222647" custScaleY="234497" custLinFactNeighborX="29636" custLinFactNeighborY="4709">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0" custScaleX="246028" custScaleY="255458" custLinFactNeighborX="69512" custLinFactNeighborY="996">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0" custScaleX="203171" custScaleY="255458" custLinFactX="-100000" custLinFactY="109393" custLinFactNeighborX="-162048" custLinFactNeighborY="2000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0" custScaleX="226094" custScaleY="255458" custLinFactY="170250" custLinFactNeighborX="45110" custLinFactNeighborY="200000">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0" custScaleX="203171" custScaleY="255458" custLinFactX="-43909" custLinFactNeighborX="-100000" custLinFactNeighborY="-3825">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21649447-6748-45DA-83CA-A72A1E62CA50}" type="pres">
      <dgm:prSet presAssocID="{69DEF1E8-101E-4853-BD48-DEED2386A44B}" presName="node" presStyleLbl="node1" presStyleIdx="8" presStyleCnt="10" custScaleX="228408" custScaleY="197138" custLinFactX="70163" custLinFactNeighborX="100000" custLinFactNeighborY="25820">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9" presStyleCnt="10" custAng="0" custScaleX="298057" custScaleY="252756" custLinFactY="-100000" custLinFactNeighborX="70898" custLinFactNeighborY="-182231">
        <dgm:presLayoutVars>
          <dgm:bulletEnabled val="1"/>
        </dgm:presLayoutVars>
      </dgm:prSet>
      <dgm:spPr/>
      <dgm:t>
        <a:bodyPr/>
        <a:lstStyle/>
        <a:p>
          <a:endParaRPr lang="ru-RU"/>
        </a:p>
      </dgm:t>
    </dgm:pt>
  </dgm:ptLst>
  <dgm:cxnLst>
    <dgm:cxn modelId="{436D2A9A-5788-4341-B6AC-600429DAA16F}" type="presOf" srcId="{18EFB482-7199-4F65-9CC9-C9BCCAB510FD}" destId="{EE4DEA22-D25C-4071-BC91-FD511FDE223B}"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28BA52C5-A5D5-4658-907A-B2F1A58B11B0}" type="presOf" srcId="{D696A80F-1D28-4518-90F9-C4D30EAB3E53}" destId="{4F857FE0-A490-416A-AB44-AF921ADEFDC2}" srcOrd="0" destOrd="0" presId="urn:microsoft.com/office/officeart/2005/8/layout/default#2"/>
    <dgm:cxn modelId="{9BE5E9AE-2B9E-44EC-BD9B-1E49211B64E5}" type="presOf" srcId="{A568777A-3DBF-4325-81FF-13106F66DEC1}" destId="{C5449498-C424-41AB-9CCD-886D9B429D3A}"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58646AA6-0619-4565-8839-13E14A530F50}" srcId="{D696A80F-1D28-4518-90F9-C4D30EAB3E53}" destId="{B797BA80-6B09-4784-8C57-BCA419179895}" srcOrd="1" destOrd="0" parTransId="{5C4BAF32-B469-4586-83BF-23FE2D04C2EF}" sibTransId="{5758A983-2C23-41BE-84C9-7C4FD5DEA828}"/>
    <dgm:cxn modelId="{45995603-5F29-42A5-A6CF-B07B7FC15507}" srcId="{D696A80F-1D28-4518-90F9-C4D30EAB3E53}" destId="{78A4F460-2644-45AF-B904-56564AE22C84}" srcOrd="9" destOrd="0" parTransId="{57302F2B-3EAE-4766-AE32-3D3982142FCD}" sibTransId="{B7D6ED83-B9EC-48B5-81BB-378054080C0D}"/>
    <dgm:cxn modelId="{4DFB3A9B-7FF2-47B8-9528-B6B7BFC98324}" type="presOf" srcId="{C1B627C8-FEB6-44F7-B0AB-70C16DD53046}" destId="{5B5285CA-22F9-4022-8B79-BBFF9C899ED2}"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30C9EA92-B715-49EE-85BD-55035735F090}" srcId="{D696A80F-1D28-4518-90F9-C4D30EAB3E53}" destId="{C1B627C8-FEB6-44F7-B0AB-70C16DD53046}" srcOrd="0" destOrd="0" parTransId="{C4BFF824-E2F9-4C69-BC87-493CF8C979E2}" sibTransId="{37EC2265-7E3B-4546-9CB4-9E343EEC84E0}"/>
    <dgm:cxn modelId="{84FDDB46-0782-4EDA-97B9-E98857AC312A}" srcId="{D696A80F-1D28-4518-90F9-C4D30EAB3E53}" destId="{69DEF1E8-101E-4853-BD48-DEED2386A44B}" srcOrd="8" destOrd="0" parTransId="{3F39381E-2EB3-47F4-9280-82C1F78D878E}" sibTransId="{8EC04F26-741B-4A6E-A423-294C3B1419F0}"/>
    <dgm:cxn modelId="{7B1AE994-60DA-4C94-B4B3-F664DE3B5880}" type="presOf" srcId="{0A142222-EC75-4FDB-A37A-AD68352D3C09}" destId="{D98DF390-3508-4A19-B6D0-D35F7B87B1AA}"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806FF045-8263-495C-9FFC-5D2DEAF461E1}" type="presOf" srcId="{22A45959-32C1-4305-AFDC-EE5E6C05785D}" destId="{67B91947-8B65-46CF-AB13-AC374E00958B}" srcOrd="0" destOrd="0" presId="urn:microsoft.com/office/officeart/2005/8/layout/default#2"/>
    <dgm:cxn modelId="{41BFA096-9E1D-4297-8FDB-F0FC2581A698}" srcId="{D696A80F-1D28-4518-90F9-C4D30EAB3E53}" destId="{22A45959-32C1-4305-AFDC-EE5E6C05785D}" srcOrd="3" destOrd="0" parTransId="{7E62E91B-08AE-47AD-B89C-5418DE793559}" sibTransId="{17310292-E7A9-490F-A633-AECB067688CC}"/>
    <dgm:cxn modelId="{7817F5D7-08A1-461F-8CD4-F095C5065CC8}" srcId="{D696A80F-1D28-4518-90F9-C4D30EAB3E53}" destId="{A568777A-3DBF-4325-81FF-13106F66DEC1}" srcOrd="2" destOrd="0" parTransId="{89A12FE5-36B8-42CF-88D7-9B36AB43B5C5}" sibTransId="{DA84E366-3B01-4F24-92FE-54F713F88EE4}"/>
    <dgm:cxn modelId="{197C2A15-F0B1-474F-8647-0E482A592AF8}" srcId="{D696A80F-1D28-4518-90F9-C4D30EAB3E53}" destId="{60A740E3-E6DD-47F7-AD3E-E3CDE537DA72}" srcOrd="5" destOrd="0" parTransId="{6507CC19-531A-4B47-9E54-0187B4068C20}" sibTransId="{DB95A50B-0A46-480C-BFCD-58F5D677A50A}"/>
    <dgm:cxn modelId="{3A674185-E3D8-4DCF-B9A9-668BCC4695BC}" srcId="{D696A80F-1D28-4518-90F9-C4D30EAB3E53}" destId="{18EFB482-7199-4F65-9CC9-C9BCCAB510FD}" srcOrd="4" destOrd="0" parTransId="{171E745B-C324-403A-A3E5-97150BD98F0D}" sibTransId="{153B1372-1010-496B-B511-00D7DED3F121}"/>
    <dgm:cxn modelId="{CD1EAE8A-F89E-4C31-B9E1-FC46F0D9D624}" type="presOf" srcId="{F5A7C959-ACE7-4CF6-8A79-FB90A4780918}" destId="{D31C8855-BFE7-4B93-9003-14F5E6C44709}" srcOrd="0" destOrd="0" presId="urn:microsoft.com/office/officeart/2005/8/layout/default#2"/>
    <dgm:cxn modelId="{185A24B1-199D-4981-936E-4449344BC9E4}" srcId="{D696A80F-1D28-4518-90F9-C4D30EAB3E53}" destId="{F5A7C959-ACE7-4CF6-8A79-FB90A4780918}" srcOrd="7" destOrd="0" parTransId="{BCAB0599-62F7-4130-9553-CF568ADD4B68}" sibTransId="{61AD22E3-BFF4-4AE6-87EC-E1D3B02A24E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FD3021CB-6D5E-4886-A1BB-11DDC5F2591B}" type="presParOf" srcId="{4F857FE0-A490-416A-AB44-AF921ADEFDC2}" destId="{21649447-6748-45DA-83CA-A72A1E62CA50}" srcOrd="16" destOrd="0" presId="urn:microsoft.com/office/officeart/2005/8/layout/default#2"/>
    <dgm:cxn modelId="{47A15197-6AD0-451E-8887-06856EA07911}" type="presParOf" srcId="{4F857FE0-A490-416A-AB44-AF921ADEFDC2}" destId="{089B86CE-04C7-4640-A60F-120C9EB1DAC0}" srcOrd="17" destOrd="0" presId="urn:microsoft.com/office/officeart/2005/8/layout/default#2"/>
    <dgm:cxn modelId="{850CA9AE-BEDD-4D83-9577-BBAB3386D14E}" type="presParOf" srcId="{4F857FE0-A490-416A-AB44-AF921ADEFDC2}" destId="{1A8629C2-A956-4E0B-9195-B235E79DCAB8}" srcOrd="18" destOrd="0" presId="urn:microsoft.com/office/officeart/2005/8/layout/defaul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2 055,4 тыс.руб или 8,2%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3 144,0  тыс.руб 12,5%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1,0 тыс.руб 0,0%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435,0 тыс.руб 1,7 %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682,5 тыс.руб  2,7 %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p>
        <a:p>
          <a:pPr lvl="0" algn="ctr" defTabSz="533400">
            <a:lnSpc>
              <a:spcPct val="90000"/>
            </a:lnSpc>
            <a:spcBef>
              <a:spcPct val="0"/>
            </a:spcBef>
            <a:spcAft>
              <a:spcPct val="35000"/>
            </a:spcAft>
          </a:pPr>
          <a:r>
            <a:rPr lang="ru-RU" sz="1200" kern="1200" dirty="0" smtClean="0">
              <a:solidFill>
                <a:schemeClr val="accent6">
                  <a:lumMod val="50000"/>
                </a:schemeClr>
              </a:solidFill>
            </a:rPr>
            <a:t>35,2 %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221,0 тыс.руб. 0,9 %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15.11.2024</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15.11.2024</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15.11.2024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15.11.2024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15.11.2024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15.11.2024</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15.11.2024</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15.11.2024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15.11.2024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15.11.2024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15.11.2024</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15.11.2024</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15.11.2024</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15.11.2024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15.11.2024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15.11.2024</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проекте </a:t>
            </a:r>
            <a:r>
              <a:rPr lang="ru-RU" sz="2800" dirty="0" err="1" smtClean="0">
                <a:solidFill>
                  <a:schemeClr val="tx1"/>
                </a:solidFill>
                <a:effectLst/>
              </a:rPr>
              <a:t>БЮДЖЕТа</a:t>
            </a:r>
            <a:r>
              <a:rPr lang="ru-RU" sz="2800" dirty="0" smtClean="0">
                <a:solidFill>
                  <a:schemeClr val="tx1"/>
                </a:solidFill>
                <a:effectLst/>
              </a:rPr>
              <a:t> ДУБОВСКОГО СЕЛЬСКОГО ПОСЕЛЕНИЯ ДУБОВСКОГО РАЙОНА НА </a:t>
            </a:r>
            <a:r>
              <a:rPr lang="ru-RU" sz="3600" dirty="0" smtClean="0">
                <a:solidFill>
                  <a:schemeClr val="tx1"/>
                </a:solidFill>
                <a:effectLst/>
              </a:rPr>
              <a:t>2025</a:t>
            </a:r>
            <a:r>
              <a:rPr lang="ru-RU" sz="2800" dirty="0" smtClean="0">
                <a:solidFill>
                  <a:schemeClr val="tx1"/>
                </a:solidFill>
                <a:effectLst/>
              </a:rPr>
              <a:t> </a:t>
            </a:r>
            <a:r>
              <a:rPr lang="ru-RU" sz="2800" dirty="0" smtClean="0">
                <a:solidFill>
                  <a:schemeClr val="tx1"/>
                </a:solidFill>
                <a:effectLst/>
              </a:rPr>
              <a:t>ГОД И НА ПЛАНОВЫЙ ПЕРИОД </a:t>
            </a:r>
            <a:r>
              <a:rPr lang="ru-RU" sz="3600" dirty="0" smtClean="0">
                <a:solidFill>
                  <a:schemeClr val="tx1"/>
                </a:solidFill>
                <a:effectLst/>
              </a:rPr>
              <a:t>2026</a:t>
            </a:r>
            <a:r>
              <a:rPr lang="ru-RU" sz="2800" dirty="0" smtClean="0">
                <a:solidFill>
                  <a:schemeClr val="tx1"/>
                </a:solidFill>
                <a:effectLst/>
              </a:rPr>
              <a:t> </a:t>
            </a:r>
            <a:r>
              <a:rPr lang="ru-RU" sz="2800" dirty="0" smtClean="0">
                <a:solidFill>
                  <a:schemeClr val="tx1"/>
                </a:solidFill>
                <a:effectLst/>
              </a:rPr>
              <a:t>И </a:t>
            </a:r>
            <a:r>
              <a:rPr lang="ru-RU" sz="3600" dirty="0" smtClean="0">
                <a:solidFill>
                  <a:schemeClr val="tx1"/>
                </a:solidFill>
                <a:effectLst/>
              </a:rPr>
              <a:t>2027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ДУБОВСКОЕ СЕЛЬСКОЕ ПОСЕЛЕНИЕ</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1472494798"/>
              </p:ext>
            </p:extLst>
          </p:nvPr>
        </p:nvGraphicFramePr>
        <p:xfrm>
          <a:off x="214281" y="857233"/>
          <a:ext cx="8786874" cy="5507544"/>
        </p:xfrm>
        <a:graphic>
          <a:graphicData uri="http://schemas.openxmlformats.org/drawingml/2006/table">
            <a:tbl>
              <a:tblPr/>
              <a:tblGrid>
                <a:gridCol w="2559057"/>
                <a:gridCol w="793683"/>
                <a:gridCol w="781514"/>
                <a:gridCol w="852848"/>
                <a:gridCol w="922598"/>
                <a:gridCol w="2877174"/>
              </a:tblGrid>
              <a:tr h="35718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12 898,7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10 887,4</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7 787,3</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7">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10 716,8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9 808,1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7 196,4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38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на поддержку мер по обеспечению сбалансированности бюджетов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435,5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1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926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544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841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3" name="Диаграмма 12"/>
          <p:cNvGraphicFramePr/>
          <p:nvPr>
            <p:extLst>
              <p:ext uri="{D42A27DB-BD31-4B8C-83A1-F6EECF244321}">
                <p14:modId xmlns="" xmlns:p14="http://schemas.microsoft.com/office/powerpoint/2010/main" val="3739841545"/>
              </p:ext>
            </p:extLst>
          </p:nvPr>
        </p:nvGraphicFramePr>
        <p:xfrm>
          <a:off x="6215074" y="1285860"/>
          <a:ext cx="2696742" cy="46434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2025 </a:t>
            </a:r>
            <a:r>
              <a:rPr lang="ru-RU" sz="1600" dirty="0" smtClean="0">
                <a:latin typeface="Arial" charset="0"/>
              </a:rPr>
              <a:t>год –  </a:t>
            </a:r>
            <a:r>
              <a:rPr lang="ru-RU" sz="1600" dirty="0" smtClean="0">
                <a:latin typeface="Arial" charset="0"/>
              </a:rPr>
              <a:t>23 462,8</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a:t>
            </a:r>
            <a:r>
              <a:rPr lang="ru-RU" sz="1600" dirty="0" smtClean="0">
                <a:latin typeface="Arial" charset="0"/>
              </a:rPr>
              <a:t>21 446,4</a:t>
            </a:r>
            <a:endParaRPr lang="ru-RU" sz="1600" dirty="0">
              <a:latin typeface="Arial" charset="0"/>
            </a:endParaRPr>
          </a:p>
          <a:p>
            <a:pPr algn="ctr"/>
            <a:r>
              <a:rPr lang="ru-RU" sz="1600" dirty="0" smtClean="0">
                <a:latin typeface="Arial" charset="0"/>
              </a:rPr>
              <a:t>2027 </a:t>
            </a:r>
            <a:r>
              <a:rPr lang="ru-RU" sz="1600" dirty="0">
                <a:latin typeface="Arial" charset="0"/>
              </a:rPr>
              <a:t>год </a:t>
            </a:r>
            <a:r>
              <a:rPr lang="ru-RU" sz="1600" dirty="0" smtClean="0">
                <a:latin typeface="Arial" charset="0"/>
              </a:rPr>
              <a:t>–  </a:t>
            </a:r>
            <a:r>
              <a:rPr lang="ru-RU" sz="1600" dirty="0" smtClean="0">
                <a:latin typeface="Arial" charset="0"/>
              </a:rPr>
              <a:t>18 913,1</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r>
              <a:rPr lang="ru-RU" sz="1600" dirty="0" smtClean="0">
                <a:latin typeface="Arial" charset="0"/>
              </a:rPr>
              <a:t>.)</a:t>
            </a:r>
          </a:p>
          <a:p>
            <a:pPr algn="ctr"/>
            <a:r>
              <a:rPr lang="ru-RU" sz="1600" dirty="0" smtClean="0">
                <a:latin typeface="Arial" charset="0"/>
              </a:rPr>
              <a:t>  2025 </a:t>
            </a:r>
            <a:r>
              <a:rPr lang="ru-RU" sz="1600" dirty="0">
                <a:latin typeface="Arial" charset="0"/>
              </a:rPr>
              <a:t>год </a:t>
            </a:r>
            <a:r>
              <a:rPr lang="ru-RU" sz="1600" dirty="0" smtClean="0">
                <a:latin typeface="Arial" charset="0"/>
              </a:rPr>
              <a:t>– </a:t>
            </a:r>
            <a:r>
              <a:rPr lang="ru-RU" sz="1600" dirty="0" smtClean="0">
                <a:latin typeface="Arial" charset="0"/>
              </a:rPr>
              <a:t>1 034,7</a:t>
            </a:r>
            <a:endParaRPr lang="ru-RU" sz="1600" dirty="0">
              <a:latin typeface="Arial" charset="0"/>
            </a:endParaRPr>
          </a:p>
          <a:p>
            <a:pPr algn="ctr"/>
            <a:r>
              <a:rPr lang="ru-RU" sz="1600" dirty="0" smtClean="0">
                <a:latin typeface="Arial" charset="0"/>
              </a:rPr>
              <a:t>  </a:t>
            </a:r>
            <a:r>
              <a:rPr lang="ru-RU" sz="1600" dirty="0" smtClean="0">
                <a:latin typeface="Arial" charset="0"/>
              </a:rPr>
              <a:t>2026 </a:t>
            </a:r>
            <a:r>
              <a:rPr lang="ru-RU" sz="1600" dirty="0">
                <a:latin typeface="Arial" charset="0"/>
              </a:rPr>
              <a:t>год </a:t>
            </a:r>
            <a:r>
              <a:rPr lang="ru-RU" sz="1600" dirty="0" smtClean="0">
                <a:latin typeface="Arial" charset="0"/>
              </a:rPr>
              <a:t>– </a:t>
            </a:r>
            <a:r>
              <a:rPr lang="ru-RU" sz="1600" dirty="0" smtClean="0">
                <a:latin typeface="Arial" charset="0"/>
              </a:rPr>
              <a:t>1 619,6</a:t>
            </a:r>
            <a:endParaRPr lang="ru-RU" sz="1600" dirty="0" smtClean="0">
              <a:latin typeface="Arial" charset="0"/>
            </a:endParaRPr>
          </a:p>
          <a:p>
            <a:pPr algn="ctr"/>
            <a:r>
              <a:rPr lang="ru-RU" sz="1600" dirty="0" smtClean="0">
                <a:latin typeface="Arial" charset="0"/>
              </a:rPr>
              <a:t>  </a:t>
            </a:r>
            <a:r>
              <a:rPr lang="ru-RU" sz="1600" dirty="0" smtClean="0">
                <a:latin typeface="Arial" charset="0"/>
              </a:rPr>
              <a:t>2027 </a:t>
            </a:r>
            <a:r>
              <a:rPr lang="ru-RU" sz="1600" dirty="0">
                <a:latin typeface="Arial" charset="0"/>
              </a:rPr>
              <a:t>год </a:t>
            </a:r>
            <a:r>
              <a:rPr lang="ru-RU" sz="1600" dirty="0" smtClean="0">
                <a:latin typeface="Arial" charset="0"/>
              </a:rPr>
              <a:t>– 1 </a:t>
            </a:r>
            <a:r>
              <a:rPr lang="ru-RU" sz="1600" dirty="0" smtClean="0">
                <a:latin typeface="Arial" charset="0"/>
              </a:rPr>
              <a:t>552,6</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a:t>
            </a:r>
            <a:r>
              <a:rPr lang="ru-RU" sz="3200" dirty="0" smtClean="0">
                <a:solidFill>
                  <a:srgbClr val="0070C0"/>
                </a:solidFill>
                <a:latin typeface="Times New Roman" pitchFamily="18" charset="0"/>
                <a:cs typeface="Times New Roman" pitchFamily="18" charset="0"/>
              </a:rPr>
              <a:t>2025 </a:t>
            </a:r>
            <a:r>
              <a:rPr lang="ru-RU" sz="3200" dirty="0" smtClean="0">
                <a:solidFill>
                  <a:srgbClr val="0070C0"/>
                </a:solidFill>
                <a:latin typeface="Times New Roman" pitchFamily="18" charset="0"/>
                <a:cs typeface="Times New Roman" pitchFamily="18" charset="0"/>
              </a:rPr>
              <a:t>год</a:t>
            </a:r>
          </a:p>
        </p:txBody>
      </p:sp>
      <p:graphicFrame>
        <p:nvGraphicFramePr>
          <p:cNvPr id="13" name="Содержимое 4"/>
          <p:cNvGraphicFramePr>
            <a:graphicFrameLocks/>
          </p:cNvGraphicFramePr>
          <p:nvPr>
            <p:extLst>
              <p:ext uri="{D42A27DB-BD31-4B8C-83A1-F6EECF244321}">
                <p14:modId xmlns="" xmlns:p14="http://schemas.microsoft.com/office/powerpoint/2010/main"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2025 </a:t>
              </a:r>
              <a:r>
                <a:rPr lang="ru-RU" sz="2400" dirty="0" smtClean="0"/>
                <a:t>году</a:t>
              </a:r>
              <a:endParaRPr lang="ru-RU" sz="2400" dirty="0"/>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 xmlns:p14="http://schemas.microsoft.com/office/powerpoint/2010/main"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a:t>
                      </a:r>
                      <a:r>
                        <a:rPr lang="ru-RU" dirty="0" smtClean="0">
                          <a:solidFill>
                            <a:srgbClr val="CC0000"/>
                          </a:solidFill>
                        </a:rPr>
                        <a:t>450,3</a:t>
                      </a:r>
                      <a:endParaRPr lang="ru-RU" dirty="0">
                        <a:solidFill>
                          <a:srgbClr val="CC0000"/>
                        </a:solidFill>
                      </a:endParaRPr>
                    </a:p>
                  </a:txBody>
                  <a:tcPr/>
                </a:tc>
                <a:tc>
                  <a:txBody>
                    <a:bodyPr/>
                    <a:lstStyle/>
                    <a:p>
                      <a:pPr algn="ctr"/>
                      <a:r>
                        <a:rPr lang="ru-RU" dirty="0" smtClean="0">
                          <a:solidFill>
                            <a:srgbClr val="CC0000"/>
                          </a:solidFill>
                        </a:rPr>
                        <a:t>2 </a:t>
                      </a:r>
                      <a:r>
                        <a:rPr lang="ru-RU" dirty="0" smtClean="0">
                          <a:solidFill>
                            <a:srgbClr val="CC0000"/>
                          </a:solidFill>
                        </a:rPr>
                        <a:t>443,1</a:t>
                      </a:r>
                      <a:endParaRPr lang="ru-RU" dirty="0" smtClean="0">
                        <a:solidFill>
                          <a:srgbClr val="CC0000"/>
                        </a:solidFill>
                      </a:endParaRPr>
                    </a:p>
                    <a:p>
                      <a:pPr algn="ctr"/>
                      <a:endParaRPr lang="ru-RU" dirty="0">
                        <a:solidFill>
                          <a:srgbClr val="CC0000"/>
                        </a:solidFill>
                      </a:endParaRPr>
                    </a:p>
                  </a:txBody>
                  <a:tcPr/>
                </a:tc>
                <a:tc>
                  <a:txBody>
                    <a:bodyPr/>
                    <a:lstStyle/>
                    <a:p>
                      <a:pPr algn="ctr"/>
                      <a:r>
                        <a:rPr lang="ru-RU" dirty="0" smtClean="0">
                          <a:solidFill>
                            <a:srgbClr val="CC0000"/>
                          </a:solidFill>
                        </a:rPr>
                        <a:t>2 </a:t>
                      </a:r>
                      <a:r>
                        <a:rPr lang="ru-RU" dirty="0" smtClean="0">
                          <a:solidFill>
                            <a:srgbClr val="CC0000"/>
                          </a:solidFill>
                        </a:rPr>
                        <a:t>613,1</a:t>
                      </a:r>
                      <a:endParaRPr lang="ru-RU" dirty="0">
                        <a:solidFill>
                          <a:srgbClr val="CC0000"/>
                        </a:solidFill>
                      </a:endParaRPr>
                    </a:p>
                  </a:txBody>
                  <a:tcPr/>
                </a:tc>
              </a:tr>
              <a:tr h="370840">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c>
                  <a:txBody>
                    <a:bodyPr/>
                    <a:lstStyle/>
                    <a:p>
                      <a:pPr algn="ctr"/>
                      <a:r>
                        <a:rPr lang="ru-RU" dirty="0" smtClean="0"/>
                        <a:t>2027</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20072" y="1204913"/>
            <a:ext cx="2755032" cy="36733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08869" y="2611556"/>
            <a:ext cx="3015060" cy="226129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1">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a:t>
            </a:r>
            <a:r>
              <a:rPr lang="ru-RU" sz="2000" dirty="0" smtClean="0">
                <a:latin typeface="Times New Roman" pitchFamily="18" charset="0"/>
              </a:rPr>
              <a:t>2025 </a:t>
            </a:r>
            <a:r>
              <a:rPr lang="ru-RU" sz="2000" dirty="0" smtClean="0">
                <a:latin typeface="Times New Roman" pitchFamily="18" charset="0"/>
              </a:rPr>
              <a:t>год - очередной финансовый год,  </a:t>
            </a:r>
            <a:r>
              <a:rPr lang="ru-RU" sz="2000" dirty="0" smtClean="0">
                <a:latin typeface="Times New Roman" pitchFamily="18" charset="0"/>
              </a:rPr>
              <a:t>2026-2027 </a:t>
            </a:r>
            <a:r>
              <a:rPr lang="ru-RU" sz="2000" dirty="0" smtClean="0">
                <a:latin typeface="Times New Roman" pitchFamily="18" charset="0"/>
              </a:rPr>
              <a:t>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 xmlns:p14="http://schemas.microsoft.com/office/powerpoint/2010/main"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2025</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24</a:t>
            </a:r>
            <a:r>
              <a:rPr kumimoji="0" lang="ru-RU" sz="1800" b="1" i="0" u="none" strike="noStrike" kern="0" cap="none" spc="0" normalizeH="0" noProof="0" dirty="0" smtClean="0">
                <a:ln>
                  <a:noFill/>
                </a:ln>
                <a:solidFill>
                  <a:sysClr val="window" lastClr="FFFFFF"/>
                </a:solidFill>
                <a:effectLst/>
                <a:uLnTx/>
                <a:uFillTx/>
                <a:latin typeface="Calibri"/>
                <a:ea typeface="+mn-ea"/>
                <a:cs typeface="+mn-cs"/>
              </a:rPr>
              <a:t> 497,5</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857356" y="3500438"/>
            <a:ext cx="2071702"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24 497,5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2026</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23 066,0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23 066,0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2027</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71718"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20 465,7 тыс.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4" y="3412332"/>
            <a:ext cx="2075301"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465,7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3709802892"/>
              </p:ext>
            </p:extLst>
          </p:nvPr>
        </p:nvGraphicFramePr>
        <p:xfrm>
          <a:off x="285720" y="1071546"/>
          <a:ext cx="8602980" cy="5194712"/>
        </p:xfrm>
        <a:graphic>
          <a:graphicData uri="http://schemas.openxmlformats.org/drawingml/2006/table">
            <a:tbl>
              <a:tblPr/>
              <a:tblGrid>
                <a:gridCol w="2592388"/>
                <a:gridCol w="792162"/>
                <a:gridCol w="792163"/>
                <a:gridCol w="792162"/>
                <a:gridCol w="754380"/>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2027</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11 461,9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12 036,2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12 530,3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12 898,7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10 887,4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7 787,3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24 497,5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23 066,0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465,7</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11 461,9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12 036,2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12 530,3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6 000,0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6 300,0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1 275,0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2 726,9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2 918,2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3 124,3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1 460,0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518,0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 xmlns:p14="http://schemas.microsoft.com/office/powerpoint/2010/main"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 xmlns:p14="http://schemas.microsoft.com/office/powerpoint/2010/main"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788000246"/>
              </p:ext>
            </p:extLst>
          </p:nvPr>
        </p:nvGraphicFramePr>
        <p:xfrm>
          <a:off x="274638" y="1639790"/>
          <a:ext cx="8799512" cy="3718036"/>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148,1</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202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 xmlns:p14="http://schemas.microsoft.com/office/powerpoint/2010/main" val="1824793293"/>
              </p:ext>
            </p:extLst>
          </p:nvPr>
        </p:nvGraphicFramePr>
        <p:xfrm>
          <a:off x="6286512" y="2143116"/>
          <a:ext cx="2712046" cy="35821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5169</TotalTime>
  <Words>1093</Words>
  <Application>Microsoft Office PowerPoint</Application>
  <PresentationFormat>Экран (4:3)</PresentationFormat>
  <Paragraphs>241</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проекте БЮДЖЕТа ДУБОВСКОГО СЕЛЬСКОГО ПОСЕЛЕНИЯ ДУБОВСКОГО РАЙОНА НА 2025 ГОД И НА ПЛАНОВЫЙ ПЕРИОД 2026 И 2027 ГОДОВ</vt:lpstr>
      <vt:lpstr>Слайд 2</vt:lpstr>
      <vt:lpstr>   </vt:lpstr>
      <vt:lpstr>Основные понятия</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11</cp:lastModifiedBy>
  <cp:revision>396</cp:revision>
  <dcterms:created xsi:type="dcterms:W3CDTF">2013-11-12T07:49:12Z</dcterms:created>
  <dcterms:modified xsi:type="dcterms:W3CDTF">2024-11-15T14:25:50Z</dcterms:modified>
</cp:coreProperties>
</file>