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84" r:id="rId4"/>
    <p:sldId id="258" r:id="rId5"/>
    <p:sldId id="285" r:id="rId6"/>
    <p:sldId id="263" r:id="rId7"/>
    <p:sldId id="264" r:id="rId8"/>
    <p:sldId id="290" r:id="rId9"/>
    <p:sldId id="281" r:id="rId10"/>
    <p:sldId id="266" r:id="rId11"/>
    <p:sldId id="272"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CC66"/>
    <a:srgbClr val="FFFFFF"/>
    <a:srgbClr val="66CCFF"/>
    <a:srgbClr val="FFFFCC"/>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p:scale>
          <a:sx n="70" d="100"/>
          <a:sy n="70" d="100"/>
        </p:scale>
        <p:origin x="-1704" y="-30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58"/>
          <c:y val="3.944125918031544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054268823931909E-2"/>
          <c:y val="0.13137251958734714"/>
          <c:w val="0.57829393225314218"/>
          <c:h val="0.79631850524874137"/>
        </c:manualLayout>
      </c:layout>
      <c:pie3DChart>
        <c:varyColors val="1"/>
        <c:ser>
          <c:idx val="0"/>
          <c:order val="0"/>
          <c:tx>
            <c:strRef>
              <c:f>Лист1!$B$1</c:f>
              <c:strCache>
                <c:ptCount val="1"/>
                <c:pt idx="0">
                  <c:v>Структура доходов бюджета</c:v>
                </c:pt>
              </c:strCache>
            </c:strRef>
          </c:tx>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44.8</c:v>
                </c:pt>
                <c:pt idx="1">
                  <c:v>0.1</c:v>
                </c:pt>
                <c:pt idx="2">
                  <c:v>55.1</c:v>
                </c:pt>
              </c:numCache>
            </c:numRef>
          </c:val>
        </c:ser>
        <c:dLbls>
          <c:showLegendKey val="0"/>
          <c:showVal val="0"/>
          <c:showCatName val="0"/>
          <c:showSerName val="0"/>
          <c:showPercent val="0"/>
          <c:showBubbleSize val="0"/>
          <c:showLeaderLines val="0"/>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explosion val="8"/>
          </c:dPt>
          <c:dPt>
            <c:idx val="1"/>
            <c:bubble3D val="0"/>
            <c:explosion val="69"/>
          </c:dPt>
          <c:dPt>
            <c:idx val="2"/>
            <c:bubble3D val="0"/>
            <c:explosion val="36"/>
          </c:dPt>
          <c:dPt>
            <c:idx val="3"/>
            <c:bubble3D val="0"/>
            <c:explosion val="4"/>
          </c:dPt>
          <c:cat>
            <c:strRef>
              <c:f>Лист1!$A$2:$A$5</c:f>
              <c:strCache>
                <c:ptCount val="3"/>
                <c:pt idx="0">
                  <c:v>НДФЛ</c:v>
                </c:pt>
                <c:pt idx="1">
                  <c:v>Налог на имущество физических лиц</c:v>
                </c:pt>
                <c:pt idx="2">
                  <c:v>Земельный налог</c:v>
                </c:pt>
              </c:strCache>
            </c:strRef>
          </c:cat>
          <c:val>
            <c:numRef>
              <c:f>Лист1!$B$2:$B$5</c:f>
              <c:numCache>
                <c:formatCode>General</c:formatCode>
                <c:ptCount val="4"/>
                <c:pt idx="0">
                  <c:v>3758.8</c:v>
                </c:pt>
                <c:pt idx="1">
                  <c:v>1458.9</c:v>
                </c:pt>
                <c:pt idx="2">
                  <c:v>1616.6</c:v>
                </c:pt>
                <c:pt idx="3">
                  <c:v>0</c:v>
                </c:pt>
              </c:numCache>
            </c:numRef>
          </c:val>
        </c:ser>
        <c:dLbls>
          <c:showLegendKey val="0"/>
          <c:showVal val="0"/>
          <c:showCatName val="0"/>
          <c:showSerName val="0"/>
          <c:showPercent val="0"/>
          <c:showBubbleSize val="0"/>
          <c:showLeaderLines val="0"/>
        </c:dLbls>
      </c:pie3DChart>
    </c:plotArea>
    <c:legend>
      <c:legendPos val="b"/>
      <c:legendEntry>
        <c:idx val="3"/>
        <c:delete val="1"/>
      </c:legendEntry>
      <c:layout>
        <c:manualLayout>
          <c:xMode val="edge"/>
          <c:yMode val="edge"/>
          <c:x val="1.2484371173354309E-2"/>
          <c:y val="0.66799164712778536"/>
          <c:w val="0.9259212951624759"/>
          <c:h val="0.3029290005861664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676"/>
        </c:manualLayout>
      </c:layout>
      <c:pie3DChart>
        <c:varyColors val="1"/>
        <c:ser>
          <c:idx val="0"/>
          <c:order val="0"/>
          <c:tx>
            <c:strRef>
              <c:f>Лист1!$B$1</c:f>
              <c:strCache>
                <c:ptCount val="1"/>
                <c:pt idx="0">
                  <c:v>Структура неналоговых доходов</c:v>
                </c:pt>
              </c:strCache>
            </c:strRef>
          </c:tx>
          <c:dLbls>
            <c:dLbl>
              <c:idx val="0"/>
              <c:layout>
                <c:manualLayout>
                  <c:x val="6.8742709244677763E-2"/>
                  <c:y val="-2.6013935758030262E-2"/>
                </c:manualLayout>
              </c:layout>
              <c:showLegendKey val="0"/>
              <c:showVal val="1"/>
              <c:showCatName val="0"/>
              <c:showSerName val="0"/>
              <c:showPercent val="0"/>
              <c:showBubbleSize val="0"/>
            </c:dLbl>
            <c:dLbl>
              <c:idx val="1"/>
              <c:layout>
                <c:manualLayout>
                  <c:x val="-0.24941550402607027"/>
                  <c:y val="2.6660617956029611E-2"/>
                </c:manualLayout>
              </c:layout>
              <c:showLegendKey val="0"/>
              <c:showVal val="1"/>
              <c:showCatName val="0"/>
              <c:showSerName val="0"/>
              <c:showPercent val="0"/>
              <c:showBubbleSize val="0"/>
            </c:dLbl>
            <c:dLbl>
              <c:idx val="2"/>
              <c:layout>
                <c:manualLayout>
                  <c:x val="-5.7229512977544465E-2"/>
                  <c:y val="-1.4419760029996242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Лист1!$A$2:$A$3</c:f>
              <c:strCache>
                <c:ptCount val="2"/>
                <c:pt idx="0">
                  <c:v>Платежи от государственных и муниципальных предприятий
</c:v>
                </c:pt>
                <c:pt idx="1">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Лист1!$B$2:$B$3</c:f>
              <c:numCache>
                <c:formatCode>General</c:formatCode>
                <c:ptCount val="2"/>
                <c:pt idx="0">
                  <c:v>4.5</c:v>
                </c:pt>
                <c:pt idx="1">
                  <c:v>14.2</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2268981607195358E-2"/>
          <c:y val="0.1432631159730372"/>
          <c:w val="0.88494660600384634"/>
          <c:h val="0.62133148892720769"/>
        </c:manualLayout>
      </c:layout>
      <c:pie3DChart>
        <c:varyColors val="1"/>
        <c:ser>
          <c:idx val="0"/>
          <c:order val="0"/>
          <c:tx>
            <c:strRef>
              <c:f>Лист1!$B$1</c:f>
              <c:strCache>
                <c:ptCount val="1"/>
                <c:pt idx="0">
                  <c:v>Структура налоговых доходов</c:v>
                </c:pt>
              </c:strCache>
            </c:strRef>
          </c:tx>
          <c:dLbls>
            <c:dLbl>
              <c:idx val="0"/>
              <c:layout>
                <c:manualLayout>
                  <c:x val="9.4205672207640728E-2"/>
                  <c:y val="-3.3950443694538104E-2"/>
                </c:manualLayout>
              </c:layout>
              <c:tx>
                <c:rich>
                  <a:bodyPr/>
                  <a:lstStyle/>
                  <a:p>
                    <a:r>
                      <a:rPr lang="ru-RU" dirty="0" smtClean="0"/>
                      <a:t>7150,4</a:t>
                    </a:r>
                    <a:endParaRPr lang="en-US" dirty="0"/>
                  </a:p>
                </c:rich>
              </c:tx>
              <c:showLegendKey val="0"/>
              <c:showVal val="1"/>
              <c:showCatName val="0"/>
              <c:showSerName val="0"/>
              <c:showPercent val="0"/>
              <c:showBubbleSize val="0"/>
            </c:dLbl>
            <c:dLbl>
              <c:idx val="1"/>
              <c:layout>
                <c:manualLayout>
                  <c:x val="0"/>
                  <c:y val="0.33843411420544411"/>
                </c:manualLayout>
              </c:layout>
              <c:tx>
                <c:rich>
                  <a:bodyPr/>
                  <a:lstStyle/>
                  <a:p>
                    <a:r>
                      <a:rPr lang="ru-RU" dirty="0" smtClean="0"/>
                      <a:t>189,7</a:t>
                    </a:r>
                    <a:endParaRPr lang="en-US" dirty="0"/>
                  </a:p>
                </c:rich>
              </c:tx>
              <c:showLegendKey val="0"/>
              <c:showVal val="1"/>
              <c:showCatName val="0"/>
              <c:showSerName val="0"/>
              <c:showPercent val="0"/>
              <c:showBubbleSize val="0"/>
            </c:dLbl>
            <c:dLbl>
              <c:idx val="2"/>
              <c:layout>
                <c:manualLayout>
                  <c:x val="-6.417395742198892E-2"/>
                  <c:y val="-9.3784839395075731E-2"/>
                </c:manualLayout>
              </c:layout>
              <c:tx>
                <c:rich>
                  <a:bodyPr/>
                  <a:lstStyle/>
                  <a:p>
                    <a:r>
                      <a:rPr lang="ru-RU" dirty="0" smtClean="0"/>
                      <a:t>1482,3</a:t>
                    </a:r>
                    <a:endParaRPr lang="en-US" dirty="0"/>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5823.7</c:v>
                </c:pt>
                <c:pt idx="1">
                  <c:v>346.9</c:v>
                </c:pt>
                <c:pt idx="2">
                  <c:v>2229</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4444444444442"/>
          <c:y val="4.0716612377850174E-2"/>
          <c:w val="0.43221202854230378"/>
          <c:h val="0.93973941368078284"/>
        </c:manualLayout>
      </c:layout>
      <c:barChart>
        <c:barDir val="bar"/>
        <c:grouping val="clustered"/>
        <c:varyColors val="0"/>
        <c:ser>
          <c:idx val="0"/>
          <c:order val="0"/>
          <c:tx>
            <c:strRef>
              <c:f>'Структура расходов по отраслям'!$B$4</c:f>
              <c:strCache>
                <c:ptCount val="1"/>
                <c:pt idx="0">
                  <c:v>2018</c:v>
                </c:pt>
              </c:strCache>
            </c:strRef>
          </c:tx>
          <c:spPr>
            <a:solidFill>
              <a:srgbClr val="FF0000"/>
            </a:solidFill>
            <a:ln w="11722">
              <a:solidFill>
                <a:srgbClr val="000080"/>
              </a:solidFill>
              <a:prstDash val="solid"/>
            </a:ln>
          </c:spPr>
          <c:invertIfNegative val="0"/>
          <c:dLbls>
            <c:dLbl>
              <c:idx val="0"/>
              <c:layout/>
              <c:tx>
                <c:rich>
                  <a:bodyPr/>
                  <a:lstStyle/>
                  <a:p>
                    <a:r>
                      <a:rPr lang="ru-RU" dirty="0" smtClean="0"/>
                      <a:t>7185,2</a:t>
                    </a:r>
                    <a:endParaRPr lang="en-US" dirty="0"/>
                  </a:p>
                </c:rich>
              </c:tx>
              <c:showLegendKey val="0"/>
              <c:showVal val="1"/>
              <c:showCatName val="0"/>
              <c:showSerName val="0"/>
              <c:showPercent val="0"/>
              <c:showBubbleSize val="0"/>
            </c:dLbl>
            <c:dLbl>
              <c:idx val="1"/>
              <c:layout>
                <c:manualLayout>
                  <c:x val="5.5672548773450983E-17"/>
                  <c:y val="9.2928409702025583E-17"/>
                </c:manualLayout>
              </c:layout>
              <c:tx>
                <c:rich>
                  <a:bodyPr/>
                  <a:lstStyle/>
                  <a:p>
                    <a:r>
                      <a:rPr lang="ru-RU" dirty="0" smtClean="0"/>
                      <a:t>189,5</a:t>
                    </a:r>
                    <a:endParaRPr lang="en-US" dirty="0"/>
                  </a:p>
                </c:rich>
              </c:tx>
              <c:showLegendKey val="0"/>
              <c:showVal val="1"/>
              <c:showCatName val="0"/>
              <c:showSerName val="0"/>
              <c:showPercent val="0"/>
              <c:showBubbleSize val="0"/>
            </c:dLbl>
            <c:dLbl>
              <c:idx val="2"/>
              <c:layout/>
              <c:tx>
                <c:rich>
                  <a:bodyPr/>
                  <a:lstStyle/>
                  <a:p>
                    <a:r>
                      <a:rPr lang="ru-RU" smtClean="0"/>
                      <a:t>9,0</a:t>
                    </a:r>
                    <a:endParaRPr lang="en-US"/>
                  </a:p>
                </c:rich>
              </c:tx>
              <c:showLegendKey val="0"/>
              <c:showVal val="1"/>
              <c:showCatName val="0"/>
              <c:showSerName val="0"/>
              <c:showPercent val="0"/>
              <c:showBubbleSize val="0"/>
            </c:dLbl>
            <c:dLbl>
              <c:idx val="3"/>
              <c:layout/>
              <c:tx>
                <c:rich>
                  <a:bodyPr/>
                  <a:lstStyle/>
                  <a:p>
                    <a:r>
                      <a:rPr lang="ru-RU" dirty="0" smtClean="0"/>
                      <a:t>794,4</a:t>
                    </a:r>
                    <a:endParaRPr lang="en-US" dirty="0"/>
                  </a:p>
                </c:rich>
              </c:tx>
              <c:showLegendKey val="0"/>
              <c:showVal val="1"/>
              <c:showCatName val="0"/>
              <c:showSerName val="0"/>
              <c:showPercent val="0"/>
              <c:showBubbleSize val="0"/>
            </c:dLbl>
            <c:dLbl>
              <c:idx val="4"/>
              <c:layout/>
              <c:tx>
                <c:rich>
                  <a:bodyPr/>
                  <a:lstStyle/>
                  <a:p>
                    <a:r>
                      <a:rPr lang="ru-RU" dirty="0" smtClean="0"/>
                      <a:t>6158,2</a:t>
                    </a:r>
                    <a:endParaRPr lang="en-US" dirty="0"/>
                  </a:p>
                </c:rich>
              </c:tx>
              <c:showLegendKey val="0"/>
              <c:showVal val="1"/>
              <c:showCatName val="0"/>
              <c:showSerName val="0"/>
              <c:showPercent val="0"/>
              <c:showBubbleSize val="0"/>
            </c:dLbl>
            <c:dLbl>
              <c:idx val="5"/>
              <c:layout/>
              <c:tx>
                <c:rich>
                  <a:bodyPr/>
                  <a:lstStyle/>
                  <a:p>
                    <a:r>
                      <a:rPr lang="ru-RU" dirty="0" smtClean="0"/>
                      <a:t>1375,2</a:t>
                    </a:r>
                    <a:endParaRPr lang="en-US" dirty="0"/>
                  </a:p>
                </c:rich>
              </c:tx>
              <c:showLegendKey val="0"/>
              <c:showVal val="1"/>
              <c:showCatName val="0"/>
              <c:showSerName val="0"/>
              <c:showPercent val="0"/>
              <c:showBubbleSize val="0"/>
            </c:dLbl>
            <c:dLbl>
              <c:idx val="6"/>
              <c:layout/>
              <c:tx>
                <c:rich>
                  <a:bodyPr/>
                  <a:lstStyle/>
                  <a:p>
                    <a:r>
                      <a:rPr lang="ru-RU" dirty="0" smtClean="0"/>
                      <a:t>118,5</a:t>
                    </a:r>
                    <a:endParaRPr lang="en-US" dirty="0"/>
                  </a:p>
                </c:rich>
              </c:tx>
              <c:showLegendKey val="0"/>
              <c:showVal val="1"/>
              <c:showCatName val="0"/>
              <c:showSerName val="0"/>
              <c:showPercent val="0"/>
              <c:showBubbleSize val="0"/>
            </c:dLbl>
            <c:spPr>
              <a:noFill/>
              <a:ln w="23444">
                <a:noFill/>
              </a:ln>
            </c:spPr>
            <c:txPr>
              <a:bodyPr/>
              <a:lstStyle/>
              <a:p>
                <a:pPr>
                  <a:defRPr sz="1661"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'Структура расходов по отраслям'!$A$5:$A$11</c:f>
              <c:strCache>
                <c:ptCount val="7"/>
                <c:pt idx="0">
                  <c:v>Общегосударственные вопросы</c:v>
                </c:pt>
                <c:pt idx="1">
                  <c:v>Национальная оборона</c:v>
                </c:pt>
                <c:pt idx="2">
                  <c:v>Развитие спорта</c:v>
                </c:pt>
                <c:pt idx="3">
                  <c:v>Национальная экономика</c:v>
                </c:pt>
                <c:pt idx="4">
                  <c:v>Жилищно-коммунальное хозяйство</c:v>
                </c:pt>
                <c:pt idx="5">
                  <c:v>Культура, кинематография</c:v>
                </c:pt>
                <c:pt idx="6">
                  <c:v>Социальная политика</c:v>
                </c:pt>
              </c:strCache>
            </c:strRef>
          </c:cat>
          <c:val>
            <c:numRef>
              <c:f>'Структура расходов по отраслям'!$B$5:$B$11</c:f>
              <c:numCache>
                <c:formatCode>0.0</c:formatCode>
                <c:ptCount val="7"/>
                <c:pt idx="0">
                  <c:v>6828.9</c:v>
                </c:pt>
                <c:pt idx="1">
                  <c:v>346.7</c:v>
                </c:pt>
                <c:pt idx="2">
                  <c:v>9</c:v>
                </c:pt>
                <c:pt idx="3">
                  <c:v>794.4</c:v>
                </c:pt>
                <c:pt idx="4">
                  <c:v>5720.3</c:v>
                </c:pt>
                <c:pt idx="5">
                  <c:v>1383.5</c:v>
                </c:pt>
                <c:pt idx="6">
                  <c:v>118.5</c:v>
                </c:pt>
              </c:numCache>
            </c:numRef>
          </c:val>
        </c:ser>
        <c:dLbls>
          <c:showLegendKey val="0"/>
          <c:showVal val="0"/>
          <c:showCatName val="0"/>
          <c:showSerName val="0"/>
          <c:showPercent val="0"/>
          <c:showBubbleSize val="0"/>
        </c:dLbls>
        <c:gapWidth val="150"/>
        <c:axId val="101397632"/>
        <c:axId val="101399168"/>
      </c:barChart>
      <c:catAx>
        <c:axId val="101397632"/>
        <c:scaling>
          <c:orientation val="minMax"/>
        </c:scaling>
        <c:delete val="0"/>
        <c:axPos val="l"/>
        <c:numFmt formatCode="General" sourceLinked="1"/>
        <c:majorTickMark val="out"/>
        <c:minorTickMark val="none"/>
        <c:tickLblPos val="nextTo"/>
        <c:spPr>
          <a:ln w="2930">
            <a:solidFill>
              <a:srgbClr val="000000"/>
            </a:solidFill>
            <a:prstDash val="solid"/>
          </a:ln>
        </c:spPr>
        <c:txPr>
          <a:bodyPr rot="0" vert="horz"/>
          <a:lstStyle/>
          <a:p>
            <a:pPr>
              <a:defRPr sz="900" b="0" i="0" u="none" strike="noStrike" baseline="0">
                <a:solidFill>
                  <a:srgbClr val="000000"/>
                </a:solidFill>
                <a:latin typeface="Arial Cyr"/>
                <a:ea typeface="Arial Cyr"/>
                <a:cs typeface="Arial Cyr"/>
              </a:defRPr>
            </a:pPr>
            <a:endParaRPr lang="ru-RU"/>
          </a:p>
        </c:txPr>
        <c:crossAx val="101399168"/>
        <c:crosses val="autoZero"/>
        <c:auto val="1"/>
        <c:lblAlgn val="ctr"/>
        <c:lblOffset val="100"/>
        <c:tickLblSkip val="1"/>
        <c:tickMarkSkip val="1"/>
        <c:noMultiLvlLbl val="0"/>
      </c:catAx>
      <c:valAx>
        <c:axId val="101399168"/>
        <c:scaling>
          <c:orientation val="minMax"/>
        </c:scaling>
        <c:delete val="1"/>
        <c:axPos val="b"/>
        <c:majorGridlines>
          <c:spPr>
            <a:ln w="2930">
              <a:solidFill>
                <a:srgbClr val="000000"/>
              </a:solidFill>
              <a:prstDash val="solid"/>
            </a:ln>
          </c:spPr>
        </c:majorGridlines>
        <c:numFmt formatCode="0.0" sourceLinked="1"/>
        <c:majorTickMark val="out"/>
        <c:minorTickMark val="none"/>
        <c:tickLblPos val="nextTo"/>
        <c:crossAx val="101397632"/>
        <c:crosses val="autoZero"/>
        <c:crossBetween val="between"/>
      </c:valAx>
      <c:spPr>
        <a:noFill/>
        <a:ln w="23444">
          <a:noFill/>
        </a:ln>
      </c:spPr>
    </c:plotArea>
    <c:plotVisOnly val="1"/>
    <c:dispBlanksAs val="gap"/>
    <c:showDLblsOverMax val="0"/>
  </c:chart>
  <c:spPr>
    <a:gradFill rotWithShape="0">
      <a:gsLst>
        <a:gs pos="0">
          <a:srgbClr val="FFCC99"/>
        </a:gs>
        <a:gs pos="100000">
          <a:srgbClr val="FFFFFF">
            <a:gamma/>
            <a:tint val="34510"/>
            <a:invGamma/>
          </a:srgbClr>
        </a:gs>
      </a:gsLst>
      <a:lin ang="5400000" scaled="1"/>
    </a:gradFill>
    <a:ln w="2930">
      <a:solidFill>
        <a:srgbClr val="000000"/>
      </a:solidFill>
      <a:prstDash val="solid"/>
    </a:ln>
  </c:spPr>
  <c:txPr>
    <a:bodyPr/>
    <a:lstStyle/>
    <a:p>
      <a:pPr>
        <a:defRPr sz="1661" b="0" i="0" u="none" strike="noStrike" baseline="0">
          <a:solidFill>
            <a:srgbClr val="000000"/>
          </a:solidFill>
          <a:latin typeface="Arial Cyr"/>
          <a:ea typeface="Arial Cyr"/>
          <a:cs typeface="Arial Cyr"/>
        </a:defRPr>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21.02.2018</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21.02.2018</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21.02.2018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21.02.2018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21.02.2018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21.02.2018</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21.02.2018</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21.02.2018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21.02.2018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21.02.2018</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21.02.2018</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21.02.2018</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21.02.2018</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21.02.2018</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21.02.2018</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21.02.2018</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_____Microsoft_Excel_97-20031.xls"/><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a:bodyPr>
          <a:lstStyle/>
          <a:p>
            <a:pPr fontAlgn="auto">
              <a:spcAft>
                <a:spcPts val="0"/>
              </a:spcAft>
              <a:defRPr/>
            </a:pPr>
            <a:r>
              <a:rPr lang="ru-RU" sz="2800" dirty="0" smtClean="0">
                <a:solidFill>
                  <a:schemeClr val="accent1">
                    <a:lumMod val="50000"/>
                  </a:schemeClr>
                </a:solidFill>
                <a:effectLst/>
              </a:rPr>
              <a:t>О </a:t>
            </a:r>
            <a:r>
              <a:rPr lang="ru-RU" sz="2800" dirty="0" err="1" smtClean="0">
                <a:solidFill>
                  <a:schemeClr val="accent1">
                    <a:lumMod val="50000"/>
                  </a:schemeClr>
                </a:solidFill>
                <a:effectLst/>
              </a:rPr>
              <a:t>БЮДЖЕТе</a:t>
            </a:r>
            <a:r>
              <a:rPr lang="ru-RU" sz="2800" dirty="0" smtClean="0">
                <a:solidFill>
                  <a:schemeClr val="accent1">
                    <a:lumMod val="50000"/>
                  </a:schemeClr>
                </a:solidFill>
                <a:effectLst/>
              </a:rPr>
              <a:t> </a:t>
            </a:r>
            <a:r>
              <a:rPr lang="ru-RU" sz="2800" dirty="0" smtClean="0">
                <a:solidFill>
                  <a:schemeClr val="accent1">
                    <a:lumMod val="50000"/>
                  </a:schemeClr>
                </a:solidFill>
                <a:effectLst/>
              </a:rPr>
              <a:t>ДУБОВСКОГО СЕЛЬСКОГО ПОСЕЛЕНИЯ ДУБОВСКОГО РАЙОНА НА 2018 ГОД И НА ПЛАНОВЫЙ ПЕРИОД 2019 И 2020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ДУБОВСКИЙ РАЙОН</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a:t>бюджета по отраслям в </a:t>
              </a:r>
              <a:r>
                <a:rPr lang="ru-RU" sz="2400" dirty="0" smtClean="0"/>
                <a:t>2018 </a:t>
              </a:r>
              <a:r>
                <a:rPr lang="ru-RU" sz="24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1987872230"/>
              </p:ext>
            </p:extLst>
          </p:nvPr>
        </p:nvGraphicFramePr>
        <p:xfrm>
          <a:off x="446337" y="1175544"/>
          <a:ext cx="8364289" cy="5010968"/>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7956550" y="1268413"/>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Расходы </a:t>
              </a:r>
              <a:r>
                <a:rPr lang="ru-RU" sz="2400" dirty="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2592511"/>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бюджетные учреждение культуры «</a:t>
            </a:r>
            <a:r>
              <a:rPr lang="ru-RU" sz="1400" dirty="0" err="1" smtClean="0">
                <a:latin typeface="Times New Roman" pitchFamily="18" charset="0"/>
              </a:rPr>
              <a:t>Ериковский</a:t>
            </a:r>
            <a:r>
              <a:rPr lang="ru-RU" sz="1400" dirty="0" smtClean="0">
                <a:latin typeface="Times New Roman" pitchFamily="18" charset="0"/>
              </a:rPr>
              <a:t>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pic>
        <p:nvPicPr>
          <p:cNvPr id="30749" name="Picture 29"/>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4855277" y="1166813"/>
            <a:ext cx="3362511" cy="2549525"/>
          </a:xfrm>
          <a:noFill/>
          <a:ln>
            <a:solidFill>
              <a:srgbClr val="FFC000"/>
            </a:solidFill>
          </a:ln>
        </p:spPr>
      </p:pic>
      <p:graphicFrame>
        <p:nvGraphicFramePr>
          <p:cNvPr id="3" name="Таблица 2"/>
          <p:cNvGraphicFramePr>
            <a:graphicFrameLocks noGrp="1"/>
          </p:cNvGraphicFramePr>
          <p:nvPr>
            <p:extLst>
              <p:ext uri="{D42A27DB-BD31-4B8C-83A1-F6EECF244321}">
                <p14:modId xmlns:p14="http://schemas.microsoft.com/office/powerpoint/2010/main" val="349505937"/>
              </p:ext>
            </p:extLst>
          </p:nvPr>
        </p:nvGraphicFramePr>
        <p:xfrm>
          <a:off x="1259632" y="4365104"/>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ru-RU" dirty="0" smtClean="0">
                          <a:solidFill>
                            <a:srgbClr val="CC0000"/>
                          </a:solidFill>
                        </a:rPr>
                        <a:t>1375,2</a:t>
                      </a:r>
                      <a:endParaRPr lang="ru-RU" dirty="0">
                        <a:solidFill>
                          <a:srgbClr val="CC0000"/>
                        </a:solidFill>
                      </a:endParaRPr>
                    </a:p>
                  </a:txBody>
                  <a:tcPr/>
                </a:tc>
                <a:tc>
                  <a:txBody>
                    <a:bodyPr/>
                    <a:lstStyle/>
                    <a:p>
                      <a:pPr algn="ctr"/>
                      <a:r>
                        <a:rPr lang="ru-RU" dirty="0" smtClean="0">
                          <a:solidFill>
                            <a:srgbClr val="CC0000"/>
                          </a:solidFill>
                        </a:rPr>
                        <a:t>1385,2</a:t>
                      </a:r>
                    </a:p>
                    <a:p>
                      <a:pPr algn="ctr"/>
                      <a:endParaRPr lang="ru-RU" dirty="0">
                        <a:solidFill>
                          <a:srgbClr val="CC0000"/>
                        </a:solidFill>
                      </a:endParaRPr>
                    </a:p>
                  </a:txBody>
                  <a:tcPr/>
                </a:tc>
                <a:tc>
                  <a:txBody>
                    <a:bodyPr/>
                    <a:lstStyle/>
                    <a:p>
                      <a:pPr algn="ctr"/>
                      <a:r>
                        <a:rPr lang="ru-RU" dirty="0" smtClean="0">
                          <a:solidFill>
                            <a:srgbClr val="CC0000"/>
                          </a:solidFill>
                        </a:rPr>
                        <a:t>1505,0</a:t>
                      </a:r>
                      <a:endParaRPr lang="ru-RU" dirty="0">
                        <a:solidFill>
                          <a:srgbClr val="CC0000"/>
                        </a:solidFill>
                      </a:endParaRPr>
                    </a:p>
                  </a:txBody>
                  <a:tcPr/>
                </a:tc>
              </a:tr>
              <a:tr h="370840">
                <a:tc>
                  <a:txBody>
                    <a:bodyPr/>
                    <a:lstStyle/>
                    <a:p>
                      <a:pPr algn="ctr"/>
                      <a:r>
                        <a:rPr lang="ru-RU" dirty="0" smtClean="0"/>
                        <a:t>2018</a:t>
                      </a:r>
                      <a:endParaRPr lang="ru-RU" dirty="0"/>
                    </a:p>
                  </a:txBody>
                  <a:tcPr/>
                </a:tc>
                <a:tc>
                  <a:txBody>
                    <a:bodyPr/>
                    <a:lstStyle/>
                    <a:p>
                      <a:pPr algn="ctr"/>
                      <a:r>
                        <a:rPr lang="ru-RU" dirty="0" smtClean="0"/>
                        <a:t>2019</a:t>
                      </a:r>
                      <a:endParaRPr lang="ru-RU" dirty="0"/>
                    </a:p>
                  </a:txBody>
                  <a:tcPr/>
                </a:tc>
                <a:tc>
                  <a:txBody>
                    <a:bodyPr/>
                    <a:lstStyle/>
                    <a:p>
                      <a:pPr algn="ctr"/>
                      <a:r>
                        <a:rPr lang="ru-RU" dirty="0" smtClean="0"/>
                        <a:t>2020</a:t>
                      </a:r>
                      <a:endParaRPr lang="ru-RU"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a:t>
            </a:r>
            <a:r>
              <a:rPr lang="ru-RU" b="1" smtClean="0">
                <a:solidFill>
                  <a:srgbClr val="CC0000"/>
                </a:solidFill>
                <a:latin typeface="Garamond" pitchFamily="18" charset="0"/>
              </a:rPr>
              <a:t>жители Дубовского </a:t>
            </a:r>
            <a:r>
              <a:rPr lang="ru-RU" b="1" dirty="0" smtClean="0">
                <a:solidFill>
                  <a:srgbClr val="CC0000"/>
                </a:solidFill>
                <a:latin typeface="Garamond" pitchFamily="18" charset="0"/>
              </a:rPr>
              <a:t>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CC66"/>
              </a:gs>
              <a:gs pos="100000">
                <a:srgbClr val="FCE3B6"/>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smtClean="0">
                <a:solidFill>
                  <a:srgbClr val="FF3300"/>
                </a:solidFill>
                <a:latin typeface="Times New Roman" pitchFamily="18" charset="0"/>
              </a:rPr>
              <a:t>Бюджет </a:t>
            </a:r>
            <a:r>
              <a:rPr lang="ru-RU" sz="2000" b="1" dirty="0" smtClean="0">
                <a:solidFill>
                  <a:srgbClr val="FF3300"/>
                </a:solidFill>
                <a:latin typeface="Times New Roman" pitchFamily="18" charset="0"/>
              </a:rPr>
              <a:t>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2018 год - очередной финансовый год,  2019-2020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43306" y="3214686"/>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C:\Users\1\Desktop\iRIN2965Q.jpg"/>
          <p:cNvPicPr>
            <a:picLocks noChangeAspect="1" noChangeArrowheads="1"/>
          </p:cNvPicPr>
          <p:nvPr/>
        </p:nvPicPr>
        <p:blipFill>
          <a:blip r:embed="rId11"/>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2"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бюджета</a:t>
              </a:r>
              <a:endParaRPr lang="ru-RU" sz="3600" dirty="0"/>
            </a:p>
          </p:txBody>
        </p:sp>
      </p:grpSp>
      <p:sp>
        <p:nvSpPr>
          <p:cNvPr id="8" name="TextBox 7"/>
          <p:cNvSpPr txBox="1">
            <a:spLocks noChangeArrowheads="1"/>
          </p:cNvSpPr>
          <p:nvPr/>
        </p:nvSpPr>
        <p:spPr bwMode="auto">
          <a:xfrm>
            <a:off x="5219700" y="3716338"/>
            <a:ext cx="827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fontAlgn="auto">
              <a:spcBef>
                <a:spcPts val="0"/>
              </a:spcBef>
              <a:spcAft>
                <a:spcPts val="0"/>
              </a:spcAft>
              <a:defRPr/>
            </a:pPr>
            <a:r>
              <a:rPr lang="ru-RU" sz="8000" dirty="0">
                <a:solidFill>
                  <a:schemeClr val="accent6"/>
                </a:solidFill>
                <a:latin typeface="+mn-lt"/>
              </a:rPr>
              <a:t>!</a:t>
            </a:r>
          </a:p>
        </p:txBody>
      </p:sp>
      <p:graphicFrame>
        <p:nvGraphicFramePr>
          <p:cNvPr id="2063" name="Object 15"/>
          <p:cNvGraphicFramePr>
            <a:graphicFrameLocks noChangeAspect="1"/>
          </p:cNvGraphicFramePr>
          <p:nvPr>
            <p:extLst>
              <p:ext uri="{D42A27DB-BD31-4B8C-83A1-F6EECF244321}">
                <p14:modId xmlns:p14="http://schemas.microsoft.com/office/powerpoint/2010/main" val="765278382"/>
              </p:ext>
            </p:extLst>
          </p:nvPr>
        </p:nvGraphicFramePr>
        <p:xfrm>
          <a:off x="0" y="1187450"/>
          <a:ext cx="8982075" cy="5180013"/>
        </p:xfrm>
        <a:graphic>
          <a:graphicData uri="http://schemas.openxmlformats.org/presentationml/2006/ole">
            <mc:AlternateContent xmlns:mc="http://schemas.openxmlformats.org/markup-compatibility/2006">
              <mc:Choice xmlns:v="urn:schemas-microsoft-com:vml" Requires="v">
                <p:oleObj spid="_x0000_s2129" name="Worksheet" r:id="rId5" imgW="5151079" imgH="2971831" progId="Excel.Sheet.8">
                  <p:embed/>
                </p:oleObj>
              </mc:Choice>
              <mc:Fallback>
                <p:oleObj name="Worksheet" r:id="rId5" imgW="5151079" imgH="2971831" progId="Excel.Sheet.8">
                  <p:embed/>
                  <p:pic>
                    <p:nvPicPr>
                      <p:cNvPr id="0" name="Picture 60"/>
                      <p:cNvPicPr>
                        <a:picLocks noChangeAspect="1" noChangeArrowheads="1"/>
                      </p:cNvPicPr>
                      <p:nvPr/>
                    </p:nvPicPr>
                    <p:blipFill>
                      <a:blip r:embed="rId6"/>
                      <a:srcRect/>
                      <a:stretch>
                        <a:fillRect/>
                      </a:stretch>
                    </p:blipFill>
                    <p:spPr bwMode="auto">
                      <a:xfrm>
                        <a:off x="0" y="1187450"/>
                        <a:ext cx="8982075" cy="518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t>тыс.руб.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a:t>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2334249847"/>
              </p:ext>
            </p:extLst>
          </p:nvPr>
        </p:nvGraphicFramePr>
        <p:xfrm>
          <a:off x="179512" y="1052736"/>
          <a:ext cx="8713788" cy="5194712"/>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7040,2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44,3%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6482,1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6806,7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8822,4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8796,6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7723,2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15881,3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15298,0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14549,8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7040,2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6482,1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6806,7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3964,7</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56,3%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4079,0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4274,8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1458,9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793,2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922,0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1616,6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1609,9</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1609,9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3665782412"/>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3861051284"/>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3509676760"/>
              </p:ext>
            </p:extLst>
          </p:nvPr>
        </p:nvGraphicFramePr>
        <p:xfrm>
          <a:off x="179388" y="1196975"/>
          <a:ext cx="8799512" cy="4186516"/>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18,7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19,9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3">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Платежи от государственных и муниципальных предприятий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75,9%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14,8</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8822,4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8796,6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7723,2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7150,4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81,0%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4512,9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4621,0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189,7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198,5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1482,3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4091,9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2903,5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2988296409"/>
              </p:ext>
            </p:extLst>
          </p:nvPr>
        </p:nvGraphicFramePr>
        <p:xfrm>
          <a:off x="6012160" y="1916832"/>
          <a:ext cx="2912766" cy="2307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659349491"/>
              </p:ext>
            </p:extLst>
          </p:nvPr>
        </p:nvGraphicFramePr>
        <p:xfrm>
          <a:off x="6228184" y="4224338"/>
          <a:ext cx="2696742" cy="21569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solidFill>
            <a:schemeClr val="accent1"/>
          </a:solidFill>
          <a:ln w="9525">
            <a:solidFill>
              <a:schemeClr val="tx1"/>
            </a:solidFill>
            <a:miter lim="800000"/>
            <a:headEnd/>
            <a:tailEnd/>
          </a:ln>
          <a:effectLst/>
          <a:extLst/>
        </p:spPr>
        <p:txBody>
          <a:bodyPr rot="10800000" vert="eaVert" wrap="none" anchor="ctr"/>
          <a:lstStyle/>
          <a:p>
            <a:pPr algn="ctr"/>
            <a:r>
              <a:rPr lang="ru-RU" sz="2800" b="1">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solidFill>
            <a:schemeClr val="accent1">
              <a:lumMod val="60000"/>
              <a:lumOff val="40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935831" y="2961482"/>
            <a:ext cx="1368425" cy="2303462"/>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2018 </a:t>
            </a:r>
            <a:r>
              <a:rPr lang="ru-RU" sz="1600" dirty="0">
                <a:latin typeface="Arial" charset="0"/>
              </a:rPr>
              <a:t>год </a:t>
            </a:r>
            <a:r>
              <a:rPr lang="ru-RU" sz="1600" dirty="0" smtClean="0">
                <a:latin typeface="Arial" charset="0"/>
              </a:rPr>
              <a:t>–   8870,6</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8628,4</a:t>
            </a:r>
            <a:endParaRPr lang="ru-RU" sz="1600" dirty="0">
              <a:latin typeface="Arial" charset="0"/>
            </a:endParaRPr>
          </a:p>
          <a:p>
            <a:pPr algn="ctr"/>
            <a:r>
              <a:rPr lang="ru-RU" sz="1600" dirty="0" smtClean="0">
                <a:latin typeface="Arial" charset="0"/>
              </a:rPr>
              <a:t>2020 </a:t>
            </a:r>
            <a:r>
              <a:rPr lang="ru-RU" sz="1600" dirty="0">
                <a:latin typeface="Arial" charset="0"/>
              </a:rPr>
              <a:t>год </a:t>
            </a:r>
            <a:r>
              <a:rPr lang="ru-RU" sz="1600" dirty="0" smtClean="0">
                <a:latin typeface="Arial" charset="0"/>
              </a:rPr>
              <a:t>–  7702,7</a:t>
            </a:r>
            <a:endParaRPr lang="ru-RU" sz="1600" dirty="0">
              <a:latin typeface="Arial" charset="0"/>
            </a:endParaRPr>
          </a:p>
        </p:txBody>
      </p:sp>
      <p:sp>
        <p:nvSpPr>
          <p:cNvPr id="26633" name="AutoShape 9"/>
          <p:cNvSpPr>
            <a:spLocks noChangeArrowheads="1"/>
          </p:cNvSpPr>
          <p:nvPr/>
        </p:nvSpPr>
        <p:spPr bwMode="auto">
          <a:xfrm rot="5400000">
            <a:off x="7200901" y="3033712"/>
            <a:ext cx="1295400" cy="2232025"/>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2018 </a:t>
            </a:r>
            <a:r>
              <a:rPr lang="ru-RU" sz="1600" dirty="0">
                <a:latin typeface="Arial" charset="0"/>
              </a:rPr>
              <a:t>год </a:t>
            </a:r>
            <a:r>
              <a:rPr lang="ru-RU" sz="1600" dirty="0" smtClean="0">
                <a:latin typeface="Arial" charset="0"/>
              </a:rPr>
              <a:t>– 7010,7</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6669,6</a:t>
            </a:r>
            <a:endParaRPr lang="ru-RU" sz="1600" dirty="0">
              <a:latin typeface="Arial" charset="0"/>
            </a:endParaRPr>
          </a:p>
          <a:p>
            <a:pPr algn="ctr"/>
            <a:r>
              <a:rPr lang="ru-RU" sz="1600" dirty="0" smtClean="0">
                <a:latin typeface="Arial" charset="0"/>
              </a:rPr>
              <a:t>2020 </a:t>
            </a:r>
            <a:r>
              <a:rPr lang="ru-RU" sz="1600" dirty="0">
                <a:latin typeface="Arial" charset="0"/>
              </a:rPr>
              <a:t>год </a:t>
            </a:r>
            <a:r>
              <a:rPr lang="ru-RU" sz="1600" dirty="0" smtClean="0">
                <a:latin typeface="Arial" charset="0"/>
              </a:rPr>
              <a:t>– 6847,1</a:t>
            </a:r>
            <a:endParaRPr lang="ru-RU" sz="1600" dirty="0">
              <a:latin typeface="Arial" charset="0"/>
            </a:endParaRPr>
          </a:p>
        </p:txBody>
      </p:sp>
      <p:sp>
        <p:nvSpPr>
          <p:cNvPr id="26634" name="AutoShape 10"/>
          <p:cNvSpPr>
            <a:spLocks noChangeArrowheads="1"/>
          </p:cNvSpPr>
          <p:nvPr/>
        </p:nvSpPr>
        <p:spPr bwMode="auto">
          <a:xfrm rot="5400000">
            <a:off x="7123765" y="4578788"/>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2018 </a:t>
            </a:r>
            <a:r>
              <a:rPr lang="ru-RU" sz="1600" dirty="0">
                <a:latin typeface="Arial" charset="0"/>
              </a:rPr>
              <a:t>год – </a:t>
            </a:r>
            <a:r>
              <a:rPr lang="ru-RU" sz="1600" dirty="0" smtClean="0">
                <a:latin typeface="Arial" charset="0"/>
              </a:rPr>
              <a:t>8 программ,</a:t>
            </a:r>
            <a:endParaRPr lang="ru-RU" sz="1600" dirty="0">
              <a:latin typeface="Arial" charset="0"/>
            </a:endParaRPr>
          </a:p>
          <a:p>
            <a:pPr algn="ctr"/>
            <a:r>
              <a:rPr lang="ru-RU" sz="1600" dirty="0" smtClean="0">
                <a:latin typeface="Arial" charset="0"/>
              </a:rPr>
              <a:t>6556,2 </a:t>
            </a:r>
            <a:r>
              <a:rPr lang="ru-RU" sz="1600" dirty="0">
                <a:latin typeface="Arial" charset="0"/>
              </a:rPr>
              <a:t>тыс. руб.)</a:t>
            </a:r>
          </a:p>
        </p:txBody>
      </p:sp>
      <p:sp>
        <p:nvSpPr>
          <p:cNvPr id="26636" name="AutoShape 12"/>
          <p:cNvSpPr>
            <a:spLocks noChangeArrowheads="1"/>
          </p:cNvSpPr>
          <p:nvPr/>
        </p:nvSpPr>
        <p:spPr bwMode="auto">
          <a:xfrm rot="5400000">
            <a:off x="3780631" y="4279261"/>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2018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26,3 </a:t>
            </a:r>
            <a:r>
              <a:rPr lang="ru-RU" sz="1600" dirty="0">
                <a:latin typeface="Arial" charset="0"/>
              </a:rPr>
              <a:t>тыс. руб.)</a:t>
            </a:r>
          </a:p>
        </p:txBody>
      </p:sp>
      <p:sp>
        <p:nvSpPr>
          <p:cNvPr id="26637" name="AutoShape 13"/>
          <p:cNvSpPr>
            <a:spLocks noChangeArrowheads="1"/>
          </p:cNvSpPr>
          <p:nvPr/>
        </p:nvSpPr>
        <p:spPr bwMode="auto">
          <a:xfrm rot="5400000">
            <a:off x="755650" y="4437063"/>
            <a:ext cx="1081087" cy="2376488"/>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2018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1493,7 </a:t>
            </a:r>
            <a:r>
              <a:rPr lang="ru-RU" sz="1600" dirty="0">
                <a:latin typeface="Arial" charset="0"/>
              </a:rPr>
              <a:t>тыс. руб.)</a:t>
            </a: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300"/>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041400" y="2703513"/>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2771775" y="4149725"/>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692275" y="47974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753984" y="4760912"/>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2753984" y="4760912"/>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180099" y="2931083"/>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2018 </a:t>
            </a:r>
            <a:r>
              <a:rPr lang="ru-RU" sz="1600" dirty="0">
                <a:latin typeface="Arial" charset="0"/>
              </a:rPr>
              <a:t>год </a:t>
            </a:r>
            <a:r>
              <a:rPr lang="ru-RU" sz="1600" dirty="0" smtClean="0">
                <a:latin typeface="Arial" charset="0"/>
              </a:rPr>
              <a:t>– 2 программы,</a:t>
            </a:r>
            <a:endParaRPr lang="ru-RU" sz="1600" dirty="0">
              <a:latin typeface="Arial" charset="0"/>
            </a:endParaRPr>
          </a:p>
          <a:p>
            <a:pPr algn="ctr"/>
            <a:r>
              <a:rPr lang="ru-RU" sz="1600" dirty="0" smtClean="0">
                <a:latin typeface="Arial" charset="0"/>
              </a:rPr>
              <a:t>794,4 </a:t>
            </a:r>
            <a:r>
              <a:rPr lang="ru-RU" sz="1600" dirty="0">
                <a:latin typeface="Arial" charset="0"/>
              </a:rPr>
              <a:t>тыс. руб.)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3749</TotalTime>
  <Words>689</Words>
  <Application>Microsoft Office PowerPoint</Application>
  <PresentationFormat>Экран (4:3)</PresentationFormat>
  <Paragraphs>191</Paragraphs>
  <Slides>11</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3" baseType="lpstr">
      <vt:lpstr>Апекс</vt:lpstr>
      <vt:lpstr>Worksheet</vt:lpstr>
      <vt:lpstr>О БЮДЖЕТе ДУБОВСКОГО СЕЛЬСКОГО ПОСЕЛЕНИЯ ДУБОВСКОГО РАЙОНА НА 2018 ГОД И НА ПЛАНОВЫЙ ПЕРИОД 2019 И 2020 ГОДОВ</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1</cp:lastModifiedBy>
  <cp:revision>256</cp:revision>
  <dcterms:created xsi:type="dcterms:W3CDTF">2013-11-12T07:49:12Z</dcterms:created>
  <dcterms:modified xsi:type="dcterms:W3CDTF">2018-02-21T06:23:55Z</dcterms:modified>
</cp:coreProperties>
</file>