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84" r:id="rId4"/>
    <p:sldId id="292" r:id="rId5"/>
    <p:sldId id="258" r:id="rId6"/>
    <p:sldId id="285" r:id="rId7"/>
    <p:sldId id="263" r:id="rId8"/>
    <p:sldId id="264" r:id="rId9"/>
    <p:sldId id="290" r:id="rId10"/>
    <p:sldId id="281" r:id="rId11"/>
    <p:sldId id="291" r:id="rId12"/>
    <p:sldId id="266" r:id="rId13"/>
    <p:sldId id="272"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70" d="100"/>
          <a:sy n="70" d="100"/>
        </p:scale>
        <p:origin x="-1704"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themeOverride" Target="../theme/themeOverride3.xml"/><Relationship Id="rId4"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themeOverride" Target="../theme/themeOverride4.xml"/><Relationship Id="rId4"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image" Target="../media/image32.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8"/>
          <c:y val="3.9441259180315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909E-2"/>
          <c:y val="0.13137251958734714"/>
          <c:w val="0.57829393225314218"/>
          <c:h val="0.79631850524874137"/>
        </c:manualLayout>
      </c:layout>
      <c:pie3DChart>
        <c:varyColors val="1"/>
        <c:ser>
          <c:idx val="0"/>
          <c:order val="0"/>
          <c:tx>
            <c:strRef>
              <c:f>Лист1!$B$1</c:f>
              <c:strCache>
                <c:ptCount val="1"/>
                <c:pt idx="0">
                  <c:v>Структура доходов бюджета</c:v>
                </c:pt>
              </c:strCache>
            </c:strRef>
          </c:tx>
          <c:dLbls>
            <c:showLegendKey val="0"/>
            <c:showVal val="1"/>
            <c:showCatName val="0"/>
            <c:showSerName val="0"/>
            <c:showPercent val="0"/>
            <c:showBubbleSize val="0"/>
            <c:showLeaderLines val="0"/>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36.200000000000003</c:v>
                </c:pt>
                <c:pt idx="1">
                  <c:v>0.2</c:v>
                </c:pt>
                <c:pt idx="2">
                  <c:v>63.9</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47"/>
          </c:dPt>
          <c:dPt>
            <c:idx val="2"/>
            <c:bubble3D val="0"/>
            <c:explosion val="36"/>
          </c:dPt>
          <c:dPt>
            <c:idx val="3"/>
            <c:bubble3D val="0"/>
            <c:explosion val="4"/>
          </c:dPt>
          <c:dLbls>
            <c:showLegendKey val="0"/>
            <c:showVal val="1"/>
            <c:showCatName val="0"/>
            <c:showSerName val="0"/>
            <c:showPercent val="0"/>
            <c:showBubbleSize val="0"/>
            <c:showLeaderLines val="0"/>
          </c:dLbls>
          <c:cat>
            <c:strRef>
              <c:f>Лист1!$A$2:$A$5</c:f>
              <c:strCache>
                <c:ptCount val="4"/>
                <c:pt idx="0">
                  <c:v>НДФЛ</c:v>
                </c:pt>
                <c:pt idx="1">
                  <c:v>Налог на имущество физических лиц</c:v>
                </c:pt>
                <c:pt idx="2">
                  <c:v>Земельный налог</c:v>
                </c:pt>
                <c:pt idx="3">
                  <c:v>Единый сельхоз. Налог</c:v>
                </c:pt>
              </c:strCache>
            </c:strRef>
          </c:cat>
          <c:val>
            <c:numRef>
              <c:f>Лист1!$B$2:$B$5</c:f>
              <c:numCache>
                <c:formatCode>General</c:formatCode>
                <c:ptCount val="4"/>
                <c:pt idx="0">
                  <c:v>4355.3999999999996</c:v>
                </c:pt>
                <c:pt idx="1">
                  <c:v>922</c:v>
                </c:pt>
                <c:pt idx="2">
                  <c:v>1410</c:v>
                </c:pt>
                <c:pt idx="3">
                  <c:v>276.89999999999998</c:v>
                </c:pt>
              </c:numCache>
            </c:numRef>
          </c:val>
        </c:ser>
        <c:dLbls>
          <c:showLegendKey val="0"/>
          <c:showVal val="0"/>
          <c:showCatName val="0"/>
          <c:showSerName val="0"/>
          <c:showPercent val="0"/>
          <c:showBubbleSize val="0"/>
          <c:showLeaderLines val="0"/>
        </c:dLbls>
      </c:pie3DChart>
    </c:plotArea>
    <c:legend>
      <c:legendPos val="b"/>
      <c:legendEntry>
        <c:idx val="3"/>
        <c:delete val="1"/>
      </c:legendEntry>
      <c:layout>
        <c:manualLayout>
          <c:xMode val="edge"/>
          <c:yMode val="edge"/>
          <c:x val="1.2484371173354309E-2"/>
          <c:y val="0.66799164712778536"/>
          <c:w val="0.9259212951624759"/>
          <c:h val="0.3029290005861664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76"/>
        </c:manualLayout>
      </c:layout>
      <c:pie3DChart>
        <c:varyColors val="1"/>
        <c:ser>
          <c:idx val="0"/>
          <c:order val="0"/>
          <c:tx>
            <c:strRef>
              <c:f>Лист1!$B$1</c:f>
              <c:strCache>
                <c:ptCount val="1"/>
                <c:pt idx="0">
                  <c:v>Структура неналоговых доходов</c:v>
                </c:pt>
              </c:strCache>
            </c:strRef>
          </c:tx>
          <c:spPr>
            <a:blipFill>
              <a:blip xmlns:r="http://schemas.openxmlformats.org/officeDocument/2006/relationships" r:embed="rId2"/>
              <a:tile tx="0" ty="0" sx="100000" sy="100000" flip="none" algn="tl"/>
            </a:blipFill>
          </c:spPr>
          <c:dPt>
            <c:idx val="0"/>
            <c:bubble3D val="0"/>
            <c:spPr>
              <a:blipFill>
                <a:blip xmlns:r="http://schemas.openxmlformats.org/officeDocument/2006/relationships" r:embed="rId3"/>
                <a:tile tx="0" ty="0" sx="100000" sy="100000" flip="none" algn="tl"/>
              </a:blipFill>
            </c:spPr>
          </c:dPt>
          <c:dLbls>
            <c:dLbl>
              <c:idx val="0"/>
              <c:layout>
                <c:manualLayout>
                  <c:x val="6.8742709244677763E-2"/>
                  <c:y val="-2.6013935758030262E-2"/>
                </c:manualLayout>
              </c:layout>
              <c:showLegendKey val="0"/>
              <c:showVal val="1"/>
              <c:showCatName val="0"/>
              <c:showSerName val="0"/>
              <c:showPercent val="0"/>
              <c:showBubbleSize val="0"/>
            </c:dLbl>
            <c:dLbl>
              <c:idx val="1"/>
              <c:layout>
                <c:manualLayout>
                  <c:x val="-0.24941550402607027"/>
                  <c:y val="2.6660617956029611E-2"/>
                </c:manualLayout>
              </c:layout>
              <c:showLegendKey val="0"/>
              <c:showVal val="1"/>
              <c:showCatName val="0"/>
              <c:showSerName val="0"/>
              <c:showPercent val="0"/>
              <c:showBubbleSize val="0"/>
            </c:dLbl>
            <c:dLbl>
              <c:idx val="2"/>
              <c:layout>
                <c:manualLayout>
                  <c:x val="-5.7229512977544465E-2"/>
                  <c:y val="-1.4419760029996242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c:f>
              <c:strCache>
                <c:ptCount val="1"/>
                <c:pt idx="0">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c:f>
              <c:numCache>
                <c:formatCode>General</c:formatCode>
                <c:ptCount val="1"/>
                <c:pt idx="0">
                  <c:v>29.2</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68981607195358E-2"/>
          <c:y val="0.1432631159730372"/>
          <c:w val="0.88494660600384634"/>
          <c:h val="0.62133148892720769"/>
        </c:manualLayout>
      </c:layout>
      <c:pie3DChart>
        <c:varyColors val="1"/>
        <c:ser>
          <c:idx val="0"/>
          <c:order val="0"/>
          <c:tx>
            <c:strRef>
              <c:f>Лист1!$B$1</c:f>
              <c:strCache>
                <c:ptCount val="1"/>
                <c:pt idx="0">
                  <c:v>Структура налоговых доходов</c:v>
                </c:pt>
              </c:strCache>
            </c:strRef>
          </c:tx>
          <c:dPt>
            <c:idx val="0"/>
            <c:bubble3D val="0"/>
            <c:spPr>
              <a:blipFill>
                <a:blip xmlns:r="http://schemas.openxmlformats.org/officeDocument/2006/relationships" r:embed="rId2"/>
                <a:tile tx="0" ty="0" sx="100000" sy="100000" flip="none" algn="tl"/>
              </a:blipFill>
            </c:spPr>
          </c:dPt>
          <c:dPt>
            <c:idx val="3"/>
            <c:bubble3D val="0"/>
            <c:spPr>
              <a:blipFill>
                <a:blip xmlns:r="http://schemas.openxmlformats.org/officeDocument/2006/relationships" r:embed="rId3"/>
                <a:tile tx="0" ty="0" sx="100000" sy="100000" flip="none" algn="tl"/>
              </a:blipFill>
            </c:spPr>
          </c:dPt>
          <c:dLbls>
            <c:dLbl>
              <c:idx val="0"/>
              <c:layout>
                <c:manualLayout>
                  <c:x val="-3.5526201616617473E-2"/>
                  <c:y val="2.8141994167798647E-2"/>
                </c:manualLayout>
              </c:layout>
              <c:showLegendKey val="0"/>
              <c:showVal val="1"/>
              <c:showCatName val="0"/>
              <c:showSerName val="0"/>
              <c:showPercent val="0"/>
              <c:showBubbleSize val="0"/>
            </c:dLbl>
            <c:dLbl>
              <c:idx val="3"/>
              <c:layout>
                <c:manualLayout>
                  <c:x val="0.12118623138587228"/>
                  <c:y val="-3.2331165188526606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Лист1!$A$2:$A$5</c:f>
              <c:strCache>
                <c:ptCount val="4"/>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субсидии</c:v>
                </c:pt>
                <c:pt idx="3">
                  <c:v>Иные межбюджетные трансферты
</c:v>
                </c:pt>
              </c:strCache>
            </c:strRef>
          </c:cat>
          <c:val>
            <c:numRef>
              <c:f>Лист1!$B$2:$B$5</c:f>
              <c:numCache>
                <c:formatCode>General</c:formatCode>
                <c:ptCount val="4"/>
                <c:pt idx="0" formatCode="#,##0.00">
                  <c:v>10865.9</c:v>
                </c:pt>
                <c:pt idx="1">
                  <c:v>203.5</c:v>
                </c:pt>
                <c:pt idx="2">
                  <c:v>0.2</c:v>
                </c:pt>
                <c:pt idx="3">
                  <c:v>1141.2</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2020 год</c:v>
                </c:pt>
              </c:strCache>
            </c:strRef>
          </c:tx>
          <c:spPr>
            <a:blipFill>
              <a:blip xmlns:r="http://schemas.openxmlformats.org/officeDocument/2006/relationships" r:embed="rId1"/>
              <a:tile tx="0" ty="0" sx="100000" sy="100000" flip="none" algn="tl"/>
            </a:blipFill>
          </c:spPr>
          <c:invertIfNegative val="0"/>
          <c:dLbls>
            <c:showLegendKey val="0"/>
            <c:showVal val="1"/>
            <c:showCatName val="0"/>
            <c:showSerName val="0"/>
            <c:showPercent val="0"/>
            <c:showBubbleSize val="0"/>
            <c:showLeaderLines val="0"/>
          </c:dLbls>
          <c:cat>
            <c:strRef>
              <c:f>Лист1!$A$2:$A$10</c:f>
              <c:strCache>
                <c:ptCount val="9"/>
                <c:pt idx="0">
                  <c:v>Развитие спорта</c:v>
                </c:pt>
                <c:pt idx="1">
                  <c:v>Национальная безопасность и правоохранительная деятельность</c:v>
                </c:pt>
                <c:pt idx="2">
                  <c:v>Образование</c:v>
                </c:pt>
                <c:pt idx="3">
                  <c:v>Социальная политика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9</c:v>
                </c:pt>
                <c:pt idx="1">
                  <c:v>26.3</c:v>
                </c:pt>
                <c:pt idx="2">
                  <c:v>28</c:v>
                </c:pt>
                <c:pt idx="3">
                  <c:v>136.5</c:v>
                </c:pt>
                <c:pt idx="4">
                  <c:v>203.5</c:v>
                </c:pt>
                <c:pt idx="5" formatCode="#,##0.0">
                  <c:v>1125.5</c:v>
                </c:pt>
                <c:pt idx="6" formatCode="#,##0.0">
                  <c:v>1789.6</c:v>
                </c:pt>
                <c:pt idx="7" formatCode="#,##0.0">
                  <c:v>7413</c:v>
                </c:pt>
                <c:pt idx="8" formatCode="#,##0.0">
                  <c:v>8472.9</c:v>
                </c:pt>
              </c:numCache>
            </c:numRef>
          </c:val>
        </c:ser>
        <c:dLbls>
          <c:showLegendKey val="0"/>
          <c:showVal val="0"/>
          <c:showCatName val="0"/>
          <c:showSerName val="0"/>
          <c:showPercent val="0"/>
          <c:showBubbleSize val="0"/>
        </c:dLbls>
        <c:gapWidth val="150"/>
        <c:shape val="cylinder"/>
        <c:axId val="44524288"/>
        <c:axId val="44525824"/>
        <c:axId val="0"/>
      </c:bar3DChart>
      <c:catAx>
        <c:axId val="44524288"/>
        <c:scaling>
          <c:orientation val="minMax"/>
        </c:scaling>
        <c:delete val="0"/>
        <c:axPos val="l"/>
        <c:majorTickMark val="out"/>
        <c:minorTickMark val="none"/>
        <c:tickLblPos val="nextTo"/>
        <c:crossAx val="44525824"/>
        <c:crosses val="autoZero"/>
        <c:auto val="1"/>
        <c:lblAlgn val="ctr"/>
        <c:lblOffset val="100"/>
        <c:noMultiLvlLbl val="0"/>
      </c:catAx>
      <c:valAx>
        <c:axId val="44525824"/>
        <c:scaling>
          <c:orientation val="minMax"/>
        </c:scaling>
        <c:delete val="0"/>
        <c:axPos val="b"/>
        <c:majorGridlines/>
        <c:numFmt formatCode="General" sourceLinked="1"/>
        <c:majorTickMark val="out"/>
        <c:minorTickMark val="none"/>
        <c:tickLblPos val="nextTo"/>
        <c:crossAx val="44524288"/>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2020-2022 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2020 год и на плановый период 2021 и 2022 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2020-2022 годы (Постановление от 01.11.2019 № 163</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B0A277E2-323C-4A69-B70E-16DDB4F635BB}" srcId="{5F302C1D-471D-4984-AC1C-386959096126}" destId="{C9EA666E-2D7C-4663-848D-8F552294B1AD}" srcOrd="4" destOrd="0" parTransId="{227E8E4F-CF97-44A5-A5FA-9879223453B3}" sibTransId="{9DA2AC34-981A-49C0-873B-01A2C3713962}"/>
    <dgm:cxn modelId="{40AFFB3B-6335-491D-B5C7-3A5EE1007728}" type="presOf" srcId="{C9EA666E-2D7C-4663-848D-8F552294B1AD}" destId="{EB02618D-F0D0-4A02-A37B-87B2006ABF18}"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3F46F7AD-E554-4600-893D-9050A1B6A95A}" type="presOf" srcId="{072766C4-D6B0-45A8-AA12-167A8B31B9B8}" destId="{88FEBF96-E976-46D4-81AB-E77C42CEC9DE}"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41618A34-5759-43D2-91AC-8251846FAB03}" type="presOf" srcId="{98B75CC1-0CAF-43D0-A5B8-320BF21132B7}" destId="{6D445966-3F30-454D-82BE-0395345C2F90}" srcOrd="0" destOrd="0" presId="urn:microsoft.com/office/officeart/2005/8/layout/default#1"/>
    <dgm:cxn modelId="{EA2FF38A-8D92-4D74-9CFE-8463750B6EF9}" type="presOf" srcId="{9C2633D2-9394-4B6B-9481-26057C599F0C}" destId="{55AAE102-8ED4-4850-8569-B7C359083262}" srcOrd="0" destOrd="0" presId="urn:microsoft.com/office/officeart/2005/8/layout/default#1"/>
    <dgm:cxn modelId="{8FF939D1-09C0-43BD-A153-9F958EC49730}" srcId="{5F302C1D-471D-4984-AC1C-386959096126}" destId="{98B75CC1-0CAF-43D0-A5B8-320BF21132B7}" srcOrd="2" destOrd="0" parTransId="{CFF6242E-338F-4A60-B329-6922436A9F6D}" sibTransId="{41F43E39-8BB0-4822-9905-F04D3E6405E4}"/>
    <dgm:cxn modelId="{C86F3B14-5772-47F3-A8A3-D47B04A576E0}" srcId="{5F302C1D-471D-4984-AC1C-386959096126}" destId="{072766C4-D6B0-45A8-AA12-167A8B31B9B8}" srcOrd="3" destOrd="0" parTransId="{C54F216C-2076-4AF2-89F1-CD9191FA3785}" sibTransId="{05C63D3B-89C3-406A-8899-BC3BB7756FE9}"/>
    <dgm:cxn modelId="{E236DE8C-C4BC-4EB4-9BB2-84FB0FACA75D}" srcId="{5F302C1D-471D-4984-AC1C-386959096126}" destId="{9C2633D2-9394-4B6B-9481-26057C599F0C}" srcOrd="0" destOrd="0" parTransId="{6C6B0B1A-D81C-4AC3-A411-6F83B1E259EF}" sibTransId="{57797AD6-CE77-42B9-B658-82B1FA55B4D5}"/>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4 311,2 тыс.руб . 22,4 %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0,1 %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1 734,6 тыс.руб или 9,0 % 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2 761,7 </a:t>
          </a:r>
          <a:r>
            <a:rPr lang="ru-RU" sz="1200" dirty="0" err="1" smtClean="0">
              <a:solidFill>
                <a:srgbClr val="000099"/>
              </a:solidFill>
            </a:rPr>
            <a:t>тыс.руб</a:t>
          </a:r>
          <a:r>
            <a:rPr lang="ru-RU" sz="1200" dirty="0" smtClean="0">
              <a:solidFill>
                <a:srgbClr val="000099"/>
              </a:solidFill>
            </a:rPr>
            <a:t> 14,4 % 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60,0 </a:t>
          </a:r>
          <a:r>
            <a:rPr lang="ru-RU" sz="1200" dirty="0" err="1" smtClean="0">
              <a:solidFill>
                <a:schemeClr val="accent1">
                  <a:lumMod val="50000"/>
                </a:schemeClr>
              </a:solidFill>
            </a:rPr>
            <a:t>тыс.руб</a:t>
          </a:r>
          <a:r>
            <a:rPr lang="ru-RU" sz="1200" dirty="0" smtClean="0">
              <a:solidFill>
                <a:schemeClr val="accent1">
                  <a:lumMod val="50000"/>
                </a:schemeClr>
              </a:solidFill>
            </a:rPr>
            <a:t> 0,3 %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9,0 </a:t>
          </a:r>
          <a:r>
            <a:rPr lang="ru-RU" sz="1200" dirty="0" err="1" smtClean="0">
              <a:solidFill>
                <a:schemeClr val="accent6">
                  <a:lumMod val="50000"/>
                </a:schemeClr>
              </a:solidFill>
            </a:rPr>
            <a:t>тыс.руб</a:t>
          </a:r>
          <a:r>
            <a:rPr lang="ru-RU" sz="1200" dirty="0" smtClean="0">
              <a:solidFill>
                <a:schemeClr val="accent6">
                  <a:lumMod val="50000"/>
                </a:schemeClr>
              </a:solidFill>
            </a:rPr>
            <a:t> 0,05% 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0A142222-EC75-4FDB-A37A-AD68352D3C09}">
      <dgm:prSet custT="1"/>
      <dgm:spPr>
        <a:solidFill>
          <a:schemeClr val="accent4">
            <a:lumMod val="40000"/>
            <a:lumOff val="60000"/>
          </a:schemeClr>
        </a:solidFill>
      </dgm:spPr>
      <dgm:t>
        <a:bodyPr/>
        <a:lstStyle/>
        <a:p>
          <a:r>
            <a:rPr lang="ru-RU" sz="1200" dirty="0" smtClean="0">
              <a:solidFill>
                <a:schemeClr val="accent6">
                  <a:lumMod val="50000"/>
                </a:schemeClr>
              </a:solidFill>
            </a:rPr>
            <a:t>«Содействие занятости населения»  465,0 </a:t>
          </a:r>
          <a:r>
            <a:rPr lang="ru-RU" sz="1200" dirty="0" err="1" smtClean="0">
              <a:solidFill>
                <a:schemeClr val="accent6">
                  <a:lumMod val="50000"/>
                </a:schemeClr>
              </a:solidFill>
            </a:rPr>
            <a:t>тыс.руб</a:t>
          </a:r>
          <a:r>
            <a:rPr lang="ru-RU" sz="1200" dirty="0" smtClean="0">
              <a:solidFill>
                <a:schemeClr val="accent6">
                  <a:lumMod val="50000"/>
                </a:schemeClr>
              </a:solidFill>
            </a:rPr>
            <a:t> 2,4 % от всех расходов</a:t>
          </a:r>
          <a:endParaRPr lang="ru-RU" sz="1200" dirty="0">
            <a:solidFill>
              <a:schemeClr val="accent6">
                <a:lumMod val="50000"/>
              </a:schemeClr>
            </a:solidFill>
          </a:endParaRPr>
        </a:p>
      </dgm:t>
    </dgm:pt>
    <dgm:pt modelId="{B93BDE44-3CDB-43D1-BDCD-87899D1BB7C7}" type="parTrans" cxnId="{CD614AAE-E060-4228-9A76-B7E2030FA944}">
      <dgm:prSet/>
      <dgm:spPr/>
      <dgm:t>
        <a:bodyPr/>
        <a:lstStyle/>
        <a:p>
          <a:endParaRPr lang="ru-RU"/>
        </a:p>
      </dgm:t>
    </dgm:pt>
    <dgm:pt modelId="{32E625BF-EF10-4BE4-97A5-A5E7B4CC26EE}" type="sibTrans" cxnId="{CD614AAE-E060-4228-9A76-B7E2030FA944}">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660,5 </a:t>
          </a:r>
          <a:r>
            <a:rPr lang="ru-RU" sz="1200" dirty="0" err="1" smtClean="0">
              <a:solidFill>
                <a:schemeClr val="accent6">
                  <a:lumMod val="50000"/>
                </a:schemeClr>
              </a:solidFill>
            </a:rPr>
            <a:t>тыс.руб</a:t>
          </a:r>
          <a:r>
            <a:rPr lang="ru-RU" sz="1200" dirty="0" smtClean="0">
              <a:solidFill>
                <a:schemeClr val="accent6">
                  <a:lumMod val="50000"/>
                </a:schemeClr>
              </a:solidFill>
            </a:rPr>
            <a:t>  3,4 % 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6 771,3 </a:t>
          </a:r>
          <a:r>
            <a:rPr lang="ru-RU" sz="1200" dirty="0" err="1" smtClean="0">
              <a:solidFill>
                <a:schemeClr val="accent6">
                  <a:lumMod val="50000"/>
                </a:schemeClr>
              </a:solidFill>
            </a:rPr>
            <a:t>тыс.руб</a:t>
          </a:r>
          <a:r>
            <a:rPr lang="ru-RU" sz="1200" dirty="0" smtClean="0">
              <a:solidFill>
                <a:schemeClr val="accent6">
                  <a:lumMod val="50000"/>
                </a:schemeClr>
              </a:solidFill>
            </a:rPr>
            <a:t>.</a:t>
          </a:r>
        </a:p>
        <a:p>
          <a:r>
            <a:rPr lang="ru-RU" sz="1200" dirty="0" smtClean="0">
              <a:solidFill>
                <a:schemeClr val="accent6">
                  <a:lumMod val="50000"/>
                </a:schemeClr>
              </a:solidFill>
            </a:rPr>
            <a:t>35,25%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F6ED532A-3453-42BA-8FB3-31A2DF8AFD3F}">
      <dgm:prSet custT="1"/>
      <dgm:spPr>
        <a:solidFill>
          <a:srgbClr val="EFDDEE"/>
        </a:solidFill>
      </dgm:spPr>
      <dgm:t>
        <a:bodyPr/>
        <a:lstStyle/>
        <a:p>
          <a:r>
            <a:rPr lang="ru-RU" sz="1200" dirty="0" smtClean="0">
              <a:solidFill>
                <a:schemeClr val="tx2"/>
              </a:solidFill>
            </a:rPr>
            <a:t> </a:t>
          </a:r>
          <a:r>
            <a:rPr lang="ru-RU" sz="1200" dirty="0" smtClean="0">
              <a:solidFill>
                <a:srgbClr val="000099"/>
              </a:solidFill>
            </a:rPr>
            <a:t>«Формирование современной городской среды на территории Дубовского сельского поселения» 1 400,0 </a:t>
          </a:r>
          <a:r>
            <a:rPr lang="ru-RU" sz="1200" dirty="0" err="1" smtClean="0">
              <a:solidFill>
                <a:srgbClr val="000099"/>
              </a:solidFill>
            </a:rPr>
            <a:t>тыс.руб</a:t>
          </a:r>
          <a:r>
            <a:rPr lang="ru-RU" sz="1200" dirty="0" smtClean="0">
              <a:solidFill>
                <a:srgbClr val="000099"/>
              </a:solidFill>
            </a:rPr>
            <a:t>  7,3% от всех расходов</a:t>
          </a:r>
          <a:endParaRPr lang="ru-RU" sz="1200" dirty="0">
            <a:solidFill>
              <a:srgbClr val="000099"/>
            </a:solidFill>
          </a:endParaRPr>
        </a:p>
      </dgm:t>
    </dgm:pt>
    <dgm:pt modelId="{03C257BA-3800-48F9-8FEE-1FEDA6A607E7}" type="parTrans" cxnId="{0319CD46-77DC-4235-9AEE-6D7981412378}">
      <dgm:prSet/>
      <dgm:spPr/>
      <dgm:t>
        <a:bodyPr/>
        <a:lstStyle/>
        <a:p>
          <a:endParaRPr lang="ru-RU"/>
        </a:p>
      </dgm:t>
    </dgm:pt>
    <dgm:pt modelId="{C343BD31-C846-4F10-A468-6AD9D98885D6}" type="sibTrans" cxnId="{0319CD46-77DC-4235-9AEE-6D7981412378}">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«Управление муниципальным имуществом» 321,0 </a:t>
          </a:r>
          <a:r>
            <a:rPr lang="ru-RU" sz="1200" dirty="0" err="1" smtClean="0">
              <a:solidFill>
                <a:schemeClr val="bg1"/>
              </a:solidFill>
            </a:rPr>
            <a:t>тыс.руб</a:t>
          </a:r>
          <a:r>
            <a:rPr lang="ru-RU" sz="1200" dirty="0" smtClean="0">
              <a:solidFill>
                <a:schemeClr val="bg1"/>
              </a:solidFill>
            </a:rPr>
            <a:t>. 1,7% от всех расходов</a:t>
          </a:r>
          <a:endParaRPr lang="ru-RU" sz="1200" dirty="0">
            <a:solidFill>
              <a:schemeClr val="bg1"/>
            </a:solidFill>
          </a:endParaRPr>
        </a:p>
      </dgm:t>
    </dgm:pt>
    <dgm:pt modelId="{57302F2B-3EAE-4766-AE32-3D3982142FCD}" type="parTrans" cxnId="{45995603-5F29-42A5-A6CF-B07B7FC15507}">
      <dgm:prSet/>
      <dgm:spPr/>
      <dgm:t>
        <a:bodyPr/>
        <a:lstStyle/>
        <a:p>
          <a:endParaRPr lang="ru-RU"/>
        </a:p>
      </dgm:t>
    </dgm:pt>
    <dgm:pt modelId="{B7D6ED83-B9EC-48B5-81BB-378054080C0D}" type="sib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1"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1"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1"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1" custScaleX="222647" custScaleY="234497" custLinFactNeighborX="-14503" custLinFactNeighborY="9720">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1" custScaleX="246028" custScaleY="255458" custLinFactNeighborX="1288" custLinFactNeighborY="20200">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1" custScaleX="203171" custScaleY="255458" custLinFactNeighborX="12101" custLinFactNeighborY="202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1" custScaleX="226094" custScaleY="255458" custLinFactNeighborX="28965" custLinFactNeighborY="4865">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1" custScaleX="203171" custScaleY="255458" custLinFactNeighborX="-39565" custLinFactNeighborY="-1640">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35269EF7-B820-47EE-93F2-B0EC3AC67154}" type="pres">
      <dgm:prSet presAssocID="{F6ED532A-3453-42BA-8FB3-31A2DF8AFD3F}" presName="node" presStyleLbl="node1" presStyleIdx="8" presStyleCnt="11" custScaleX="224666" custScaleY="295064" custLinFactNeighborX="-4298" custLinFactNeighborY="2828">
        <dgm:presLayoutVars>
          <dgm:bulletEnabled val="1"/>
        </dgm:presLayoutVars>
      </dgm:prSet>
      <dgm:spPr/>
      <dgm:t>
        <a:bodyPr/>
        <a:lstStyle/>
        <a:p>
          <a:endParaRPr lang="ru-RU"/>
        </a:p>
      </dgm:t>
    </dgm:pt>
    <dgm:pt modelId="{6711487A-AE12-4573-B5D2-C8FBAEB84D9B}" type="pres">
      <dgm:prSet presAssocID="{C343BD31-C846-4F10-A468-6AD9D98885D6}" presName="sibTrans" presStyleCnt="0"/>
      <dgm:spPr/>
    </dgm:pt>
    <dgm:pt modelId="{21649447-6748-45DA-83CA-A72A1E62CA50}" type="pres">
      <dgm:prSet presAssocID="{69DEF1E8-101E-4853-BD48-DEED2386A44B}" presName="node" presStyleLbl="node1" presStyleIdx="9" presStyleCnt="11" custScaleX="228408" custScaleY="291554" custLinFactNeighborX="37079" custLinFactNeighborY="1073">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10" presStyleCnt="11" custAng="0" custScaleX="209975" custScaleY="337645" custLinFactNeighborX="58829" custLinFactNeighborY="8783">
        <dgm:presLayoutVars>
          <dgm:bulletEnabled val="1"/>
        </dgm:presLayoutVars>
      </dgm:prSet>
      <dgm:spPr/>
      <dgm:t>
        <a:bodyPr/>
        <a:lstStyle/>
        <a:p>
          <a:endParaRPr lang="ru-RU"/>
        </a:p>
      </dgm:t>
    </dgm:pt>
  </dgm:ptLst>
  <dgm:cxnLst>
    <dgm:cxn modelId="{CD1EAE8A-F89E-4C31-B9E1-FC46F0D9D624}" type="presOf" srcId="{F5A7C959-ACE7-4CF6-8A79-FB90A4780918}" destId="{D31C8855-BFE7-4B93-9003-14F5E6C44709}"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671993CE-33C4-4C99-9FDB-9857CE49B1D9}" type="presOf" srcId="{F6ED532A-3453-42BA-8FB3-31A2DF8AFD3F}" destId="{35269EF7-B820-47EE-93F2-B0EC3AC67154}" srcOrd="0" destOrd="0" presId="urn:microsoft.com/office/officeart/2005/8/layout/default#2"/>
    <dgm:cxn modelId="{84FDDB46-0782-4EDA-97B9-E98857AC312A}" srcId="{D696A80F-1D28-4518-90F9-C4D30EAB3E53}" destId="{69DEF1E8-101E-4853-BD48-DEED2386A44B}" srcOrd="9" destOrd="0" parTransId="{3F39381E-2EB3-47F4-9280-82C1F78D878E}" sibTransId="{8EC04F26-741B-4A6E-A423-294C3B1419F0}"/>
    <dgm:cxn modelId="{41BFA096-9E1D-4297-8FDB-F0FC2581A698}" srcId="{D696A80F-1D28-4518-90F9-C4D30EAB3E53}" destId="{22A45959-32C1-4305-AFDC-EE5E6C05785D}" srcOrd="3" destOrd="0" parTransId="{7E62E91B-08AE-47AD-B89C-5418DE793559}" sibTransId="{17310292-E7A9-490F-A633-AECB067688CC}"/>
    <dgm:cxn modelId="{197C2A15-F0B1-474F-8647-0E482A592AF8}" srcId="{D696A80F-1D28-4518-90F9-C4D30EAB3E53}" destId="{60A740E3-E6DD-47F7-AD3E-E3CDE537DA72}" srcOrd="5" destOrd="0" parTransId="{6507CC19-531A-4B47-9E54-0187B4068C20}" sibTransId="{DB95A50B-0A46-480C-BFCD-58F5D677A50A}"/>
    <dgm:cxn modelId="{7817F5D7-08A1-461F-8CD4-F095C5065CC8}" srcId="{D696A80F-1D28-4518-90F9-C4D30EAB3E53}" destId="{A568777A-3DBF-4325-81FF-13106F66DEC1}" srcOrd="2" destOrd="0" parTransId="{89A12FE5-36B8-42CF-88D7-9B36AB43B5C5}" sibTransId="{DA84E366-3B01-4F24-92FE-54F713F88EE4}"/>
    <dgm:cxn modelId="{30C9EA92-B715-49EE-85BD-55035735F090}" srcId="{D696A80F-1D28-4518-90F9-C4D30EAB3E53}" destId="{C1B627C8-FEB6-44F7-B0AB-70C16DD53046}" srcOrd="0" destOrd="0" parTransId="{C4BFF824-E2F9-4C69-BC87-493CF8C979E2}" sibTransId="{37EC2265-7E3B-4546-9CB4-9E343EEC84E0}"/>
    <dgm:cxn modelId="{806FF045-8263-495C-9FFC-5D2DEAF461E1}" type="presOf" srcId="{22A45959-32C1-4305-AFDC-EE5E6C05785D}" destId="{67B91947-8B65-46CF-AB13-AC374E00958B}" srcOrd="0" destOrd="0" presId="urn:microsoft.com/office/officeart/2005/8/layout/default#2"/>
    <dgm:cxn modelId="{0319CD46-77DC-4235-9AEE-6D7981412378}" srcId="{D696A80F-1D28-4518-90F9-C4D30EAB3E53}" destId="{F6ED532A-3453-42BA-8FB3-31A2DF8AFD3F}" srcOrd="8" destOrd="0" parTransId="{03C257BA-3800-48F9-8FEE-1FEDA6A607E7}" sibTransId="{C343BD31-C846-4F10-A468-6AD9D98885D6}"/>
    <dgm:cxn modelId="{58646AA6-0619-4565-8839-13E14A530F50}" srcId="{D696A80F-1D28-4518-90F9-C4D30EAB3E53}" destId="{B797BA80-6B09-4784-8C57-BCA419179895}" srcOrd="1" destOrd="0" parTransId="{5C4BAF32-B469-4586-83BF-23FE2D04C2EF}" sibTransId="{5758A983-2C23-41BE-84C9-7C4FD5DEA828}"/>
    <dgm:cxn modelId="{185A24B1-199D-4981-936E-4449344BC9E4}" srcId="{D696A80F-1D28-4518-90F9-C4D30EAB3E53}" destId="{F5A7C959-ACE7-4CF6-8A79-FB90A4780918}" srcOrd="7" destOrd="0" parTransId="{BCAB0599-62F7-4130-9553-CF568ADD4B68}" sibTransId="{61AD22E3-BFF4-4AE6-87EC-E1D3B02A24E1}"/>
    <dgm:cxn modelId="{7B1AE994-60DA-4C94-B4B3-F664DE3B5880}" type="presOf" srcId="{0A142222-EC75-4FDB-A37A-AD68352D3C09}" destId="{D98DF390-3508-4A19-B6D0-D35F7B87B1AA}" srcOrd="0" destOrd="0" presId="urn:microsoft.com/office/officeart/2005/8/layout/default#2"/>
    <dgm:cxn modelId="{4DFB3A9B-7FF2-47B8-9528-B6B7BFC98324}" type="presOf" srcId="{C1B627C8-FEB6-44F7-B0AB-70C16DD53046}" destId="{5B5285CA-22F9-4022-8B79-BBFF9C899ED2}"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9BE5E9AE-2B9E-44EC-BD9B-1E49211B64E5}" type="presOf" srcId="{A568777A-3DBF-4325-81FF-13106F66DEC1}" destId="{C5449498-C424-41AB-9CCD-886D9B429D3A}"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36D2A9A-5788-4341-B6AC-600429DAA16F}" type="presOf" srcId="{18EFB482-7199-4F65-9CC9-C9BCCAB510FD}" destId="{EE4DEA22-D25C-4071-BC91-FD511FDE223B}" srcOrd="0" destOrd="0" presId="urn:microsoft.com/office/officeart/2005/8/layout/default#2"/>
    <dgm:cxn modelId="{45995603-5F29-42A5-A6CF-B07B7FC15507}" srcId="{D696A80F-1D28-4518-90F9-C4D30EAB3E53}" destId="{78A4F460-2644-45AF-B904-56564AE22C84}" srcOrd="10" destOrd="0" parTransId="{57302F2B-3EAE-4766-AE32-3D3982142FCD}" sibTransId="{B7D6ED83-B9EC-48B5-81BB-378054080C0D}"/>
    <dgm:cxn modelId="{28BA52C5-A5D5-4658-907A-B2F1A58B11B0}" type="presOf" srcId="{D696A80F-1D28-4518-90F9-C4D30EAB3E53}" destId="{4F857FE0-A490-416A-AB44-AF921ADEFDC2}" srcOrd="0" destOrd="0" presId="urn:microsoft.com/office/officeart/2005/8/layout/default#2"/>
    <dgm:cxn modelId="{3A674185-E3D8-4DCF-B9A9-668BCC4695BC}" srcId="{D696A80F-1D28-4518-90F9-C4D30EAB3E53}" destId="{18EFB482-7199-4F65-9CC9-C9BCCAB510FD}" srcOrd="4" destOrd="0" parTransId="{171E745B-C324-403A-A3E5-97150BD98F0D}" sibTransId="{153B1372-1010-496B-B511-00D7DED3F12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AB9B688C-BD5F-425F-9042-2DE07703EFEE}" type="presParOf" srcId="{4F857FE0-A490-416A-AB44-AF921ADEFDC2}" destId="{35269EF7-B820-47EE-93F2-B0EC3AC67154}" srcOrd="16" destOrd="0" presId="urn:microsoft.com/office/officeart/2005/8/layout/default#2"/>
    <dgm:cxn modelId="{54C1819D-D7B7-4484-9B40-C883A5CB0EB7}" type="presParOf" srcId="{4F857FE0-A490-416A-AB44-AF921ADEFDC2}" destId="{6711487A-AE12-4573-B5D2-C8FBAEB84D9B}" srcOrd="17" destOrd="0" presId="urn:microsoft.com/office/officeart/2005/8/layout/default#2"/>
    <dgm:cxn modelId="{FD3021CB-6D5E-4886-A1BB-11DDC5F2591B}" type="presParOf" srcId="{4F857FE0-A490-416A-AB44-AF921ADEFDC2}" destId="{21649447-6748-45DA-83CA-A72A1E62CA50}" srcOrd="18" destOrd="0" presId="urn:microsoft.com/office/officeart/2005/8/layout/default#2"/>
    <dgm:cxn modelId="{47A15197-6AD0-451E-8887-06856EA07911}" type="presParOf" srcId="{4F857FE0-A490-416A-AB44-AF921ADEFDC2}" destId="{089B86CE-04C7-4640-A60F-120C9EB1DAC0}" srcOrd="19" destOrd="0" presId="urn:microsoft.com/office/officeart/2005/8/layout/default#2"/>
    <dgm:cxn modelId="{850CA9AE-BEDD-4D83-9577-BBAB3386D14E}" type="presParOf" srcId="{4F857FE0-A490-416A-AB44-AF921ADEFDC2}" destId="{1A8629C2-A956-4E0B-9195-B235E79DCAB8}" srcOrd="2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2020-2022 годы (Постановление от 01.11.2019 № 163</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2020-2022 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2020 год и на плановый период 2021 и 2022 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4 311,2 тыс.руб . 22,4 %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60,0 </a:t>
          </a:r>
          <a:r>
            <a:rPr lang="ru-RU" sz="1200" kern="1200" dirty="0" err="1" smtClean="0">
              <a:solidFill>
                <a:schemeClr val="accent1">
                  <a:lumMod val="50000"/>
                </a:schemeClr>
              </a:solidFill>
            </a:rPr>
            <a:t>тыс.руб</a:t>
          </a:r>
          <a:r>
            <a:rPr lang="ru-RU" sz="1200" kern="1200" dirty="0" smtClean="0">
              <a:solidFill>
                <a:schemeClr val="accent1">
                  <a:lumMod val="50000"/>
                </a:schemeClr>
              </a:solidFill>
            </a:rPr>
            <a:t> 0,3 %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0,1 %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1 734,6 тыс.руб или 9,0 % 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2 761,7 </a:t>
          </a:r>
          <a:r>
            <a:rPr lang="ru-RU" sz="1200" kern="1200" dirty="0" err="1" smtClean="0">
              <a:solidFill>
                <a:srgbClr val="000099"/>
              </a:solidFill>
            </a:rPr>
            <a:t>тыс.руб</a:t>
          </a:r>
          <a:r>
            <a:rPr lang="ru-RU" sz="1200" kern="1200" dirty="0" smtClean="0">
              <a:solidFill>
                <a:srgbClr val="000099"/>
              </a:solidFill>
            </a:rPr>
            <a:t> 14,4 %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9,0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0,05% 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465,0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2,4 %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660,5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3,4 %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1 400,0 </a:t>
          </a:r>
          <a:r>
            <a:rPr lang="ru-RU" sz="1200" kern="1200" dirty="0" err="1" smtClean="0">
              <a:solidFill>
                <a:srgbClr val="000099"/>
              </a:solidFill>
            </a:rPr>
            <a:t>тыс.руб</a:t>
          </a:r>
          <a:r>
            <a:rPr lang="ru-RU" sz="1200" kern="1200" dirty="0" smtClean="0">
              <a:solidFill>
                <a:srgbClr val="000099"/>
              </a:solidFill>
            </a:rPr>
            <a:t>  7,3% 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6 771,3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a:t>
          </a:r>
        </a:p>
        <a:p>
          <a:pPr lvl="0" algn="ctr" defTabSz="533400">
            <a:lnSpc>
              <a:spcPct val="90000"/>
            </a:lnSpc>
            <a:spcBef>
              <a:spcPct val="0"/>
            </a:spcBef>
            <a:spcAft>
              <a:spcPct val="35000"/>
            </a:spcAft>
          </a:pPr>
          <a:r>
            <a:rPr lang="ru-RU" sz="1200" kern="1200" dirty="0" smtClean="0">
              <a:solidFill>
                <a:schemeClr val="accent6">
                  <a:lumMod val="50000"/>
                </a:schemeClr>
              </a:solidFill>
            </a:rPr>
            <a:t>35,25%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321,0 </a:t>
          </a:r>
          <a:r>
            <a:rPr lang="ru-RU" sz="1200" kern="1200" dirty="0" err="1" smtClean="0">
              <a:solidFill>
                <a:schemeClr val="bg1"/>
              </a:solidFill>
            </a:rPr>
            <a:t>тыс.руб</a:t>
          </a:r>
          <a:r>
            <a:rPr lang="ru-RU" sz="1200" kern="1200" dirty="0" smtClean="0">
              <a:solidFill>
                <a:schemeClr val="bg1"/>
              </a:solidFill>
            </a:rPr>
            <a:t>. 1,7%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21.01.2020</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21.01.2020</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21.01.2020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21.01.2020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21.01.2020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21.01.2020</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21.01.2020</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21.01.2020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21.01.2020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21.01.2020</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21.01.2020</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21.01.2020</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21.01.2020</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21.01.2020</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21.01.2020</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21.01.2020</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Layout" Target="../diagrams/layout1.xml"/><Relationship Id="rId5" Type="http://schemas.openxmlformats.org/officeDocument/2006/relationships/image" Target="../media/image7.png"/><Relationship Id="rId10" Type="http://schemas.openxmlformats.org/officeDocument/2006/relationships/diagramData" Target="../diagrams/data1.xml"/><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2.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fontAlgn="auto">
              <a:spcAft>
                <a:spcPts val="0"/>
              </a:spcAft>
              <a:defRPr/>
            </a:pPr>
            <a:r>
              <a:rPr lang="ru-RU" sz="2800" dirty="0" smtClean="0">
                <a:solidFill>
                  <a:schemeClr val="accent1">
                    <a:lumMod val="50000"/>
                  </a:schemeClr>
                </a:solidFill>
                <a:effectLst/>
              </a:rPr>
              <a:t>О проекте </a:t>
            </a:r>
            <a:r>
              <a:rPr lang="ru-RU" sz="2800" dirty="0" err="1" smtClean="0">
                <a:solidFill>
                  <a:schemeClr val="accent1">
                    <a:lumMod val="50000"/>
                  </a:schemeClr>
                </a:solidFill>
                <a:effectLst/>
              </a:rPr>
              <a:t>БЮДЖЕТа</a:t>
            </a:r>
            <a:r>
              <a:rPr lang="ru-RU" sz="2800" dirty="0" smtClean="0">
                <a:solidFill>
                  <a:schemeClr val="accent1">
                    <a:lumMod val="50000"/>
                  </a:schemeClr>
                </a:solidFill>
                <a:effectLst/>
              </a:rPr>
              <a:t> </a:t>
            </a:r>
            <a:r>
              <a:rPr lang="ru-RU" sz="2800" dirty="0" smtClean="0">
                <a:solidFill>
                  <a:schemeClr val="accent1">
                    <a:lumMod val="50000"/>
                  </a:schemeClr>
                </a:solidFill>
                <a:effectLst/>
              </a:rPr>
              <a:t>ДУБОВСКОГО СЕЛЬСКОГО ПОСЕЛЕНИЯ ДУБОВСКОГО РАЙОНА НА </a:t>
            </a:r>
            <a:r>
              <a:rPr lang="ru-RU" sz="3600" dirty="0" smtClean="0">
                <a:solidFill>
                  <a:schemeClr val="accent1">
                    <a:lumMod val="50000"/>
                  </a:schemeClr>
                </a:solidFill>
                <a:effectLst/>
              </a:rPr>
              <a:t>2020</a:t>
            </a:r>
            <a:r>
              <a:rPr lang="ru-RU" sz="2800" dirty="0" smtClean="0">
                <a:solidFill>
                  <a:schemeClr val="accent1">
                    <a:lumMod val="50000"/>
                  </a:schemeClr>
                </a:solidFill>
                <a:effectLst/>
              </a:rPr>
              <a:t> ГОД И НА ПЛАНОВЫЙ ПЕРИОД </a:t>
            </a:r>
            <a:r>
              <a:rPr lang="ru-RU" sz="3600" dirty="0" smtClean="0">
                <a:solidFill>
                  <a:schemeClr val="accent1">
                    <a:lumMod val="50000"/>
                  </a:schemeClr>
                </a:solidFill>
                <a:effectLst/>
              </a:rPr>
              <a:t>2021</a:t>
            </a:r>
            <a:r>
              <a:rPr lang="ru-RU" sz="2800" dirty="0" smtClean="0">
                <a:solidFill>
                  <a:schemeClr val="accent1">
                    <a:lumMod val="50000"/>
                  </a:schemeClr>
                </a:solidFill>
                <a:effectLst/>
              </a:rPr>
              <a:t> И </a:t>
            </a:r>
            <a:r>
              <a:rPr lang="ru-RU" sz="3600" dirty="0" smtClean="0">
                <a:solidFill>
                  <a:schemeClr val="accent1">
                    <a:lumMod val="50000"/>
                  </a:schemeClr>
                </a:solidFill>
                <a:effectLst/>
              </a:rPr>
              <a:t>2022</a:t>
            </a:r>
            <a:r>
              <a:rPr lang="ru-RU" sz="2800" dirty="0" smtClean="0">
                <a:solidFill>
                  <a:schemeClr val="accent1">
                    <a:lumMod val="50000"/>
                  </a:schemeClr>
                </a:solidFill>
                <a:effectLst/>
              </a:rPr>
              <a:t>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2020 </a:t>
            </a:r>
            <a:r>
              <a:rPr lang="ru-RU" sz="1600" dirty="0">
                <a:latin typeface="Arial" charset="0"/>
              </a:rPr>
              <a:t>год </a:t>
            </a:r>
            <a:r>
              <a:rPr lang="ru-RU" sz="1600" dirty="0" smtClean="0">
                <a:latin typeface="Arial" charset="0"/>
              </a:rPr>
              <a:t>–  18 515,6</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38 481,4</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38 860,4</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2020 </a:t>
            </a:r>
            <a:r>
              <a:rPr lang="ru-RU" sz="1600" dirty="0">
                <a:latin typeface="Arial" charset="0"/>
              </a:rPr>
              <a:t>год </a:t>
            </a:r>
            <a:r>
              <a:rPr lang="ru-RU" sz="1600" dirty="0" smtClean="0">
                <a:latin typeface="Arial" charset="0"/>
              </a:rPr>
              <a:t>–   688,7</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1 157,4</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1 720,2</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2020 год</a:t>
            </a:r>
          </a:p>
        </p:txBody>
      </p:sp>
      <p:graphicFrame>
        <p:nvGraphicFramePr>
          <p:cNvPr id="13" name="Содержимое 4"/>
          <p:cNvGraphicFramePr>
            <a:graphicFrameLocks/>
          </p:cNvGraphicFramePr>
          <p:nvPr>
            <p:extLst>
              <p:ext uri="{D42A27DB-BD31-4B8C-83A1-F6EECF244321}">
                <p14:modId xmlns:p14="http://schemas.microsoft.com/office/powerpoint/2010/main" val="1850649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007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2020 </a:t>
              </a:r>
              <a:r>
                <a:rPr lang="ru-RU" sz="2400" dirty="0"/>
                <a:t>году</a:t>
              </a:r>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p14="http://schemas.microsoft.com/office/powerpoint/2010/main" val="4041979560"/>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a:t>
            </a:r>
            <a:r>
              <a:rPr lang="ru-RU" sz="1400" dirty="0" err="1" smtClean="0">
                <a:latin typeface="Times New Roman" pitchFamily="18" charset="0"/>
              </a:rPr>
              <a:t>Ериковский</a:t>
            </a:r>
            <a:r>
              <a:rPr lang="ru-RU" sz="1400" dirty="0" smtClean="0">
                <a:latin typeface="Times New Roman" pitchFamily="18" charset="0"/>
              </a:rPr>
              <a:t>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53413941"/>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1 734,6</a:t>
                      </a:r>
                      <a:endParaRPr lang="ru-RU" dirty="0">
                        <a:solidFill>
                          <a:srgbClr val="CC0000"/>
                        </a:solidFill>
                      </a:endParaRPr>
                    </a:p>
                  </a:txBody>
                  <a:tcPr/>
                </a:tc>
                <a:tc>
                  <a:txBody>
                    <a:bodyPr/>
                    <a:lstStyle/>
                    <a:p>
                      <a:pPr algn="ctr"/>
                      <a:r>
                        <a:rPr lang="ru-RU" dirty="0" smtClean="0">
                          <a:solidFill>
                            <a:srgbClr val="CC0000"/>
                          </a:solidFill>
                        </a:rPr>
                        <a:t>2 000,1</a:t>
                      </a:r>
                    </a:p>
                    <a:p>
                      <a:pPr algn="ctr"/>
                      <a:endParaRPr lang="ru-RU" dirty="0">
                        <a:solidFill>
                          <a:srgbClr val="CC0000"/>
                        </a:solidFill>
                      </a:endParaRPr>
                    </a:p>
                  </a:txBody>
                  <a:tcPr/>
                </a:tc>
                <a:tc>
                  <a:txBody>
                    <a:bodyPr/>
                    <a:lstStyle/>
                    <a:p>
                      <a:pPr algn="ctr"/>
                      <a:r>
                        <a:rPr lang="ru-RU" dirty="0" smtClean="0">
                          <a:solidFill>
                            <a:srgbClr val="CC0000"/>
                          </a:solidFill>
                        </a:rPr>
                        <a:t>2 129,7</a:t>
                      </a:r>
                      <a:endParaRPr lang="ru-RU" dirty="0">
                        <a:solidFill>
                          <a:srgbClr val="CC0000"/>
                        </a:solidFill>
                      </a:endParaRPr>
                    </a:p>
                  </a:txBody>
                  <a:tcPr/>
                </a:tc>
              </a:tr>
              <a:tr h="370840">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c>
                  <a:txBody>
                    <a:bodyPr/>
                    <a:lstStyle/>
                    <a:p>
                      <a:pPr algn="ctr"/>
                      <a:r>
                        <a:rPr lang="ru-RU" dirty="0" smtClean="0"/>
                        <a:t>2022</a:t>
                      </a:r>
                      <a:endParaRPr lang="ru-RU" dirty="0"/>
                    </a:p>
                  </a:txBody>
                  <a:tcPr/>
                </a:tc>
              </a:tr>
            </a:tbl>
          </a:graphicData>
        </a:graphic>
      </p:graphicFrame>
      <p:pic>
        <p:nvPicPr>
          <p:cNvPr id="1026" name="Picture 2" descr="C:\Users\1\Desktop\erikovskiy-10146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154" y="2564904"/>
            <a:ext cx="3024038" cy="22658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hevchenkoaa\папка для обмена\ЛАВРЕНОВА\фотоотчет 2018.11\Жизнь подарила мне мама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7676" y="1524794"/>
            <a:ext cx="3935356" cy="2811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2">
                  <a:lumMod val="60000"/>
                  <a:lumOff val="40000"/>
                </a:schemeClr>
              </a:gs>
              <a:gs pos="100000">
                <a:schemeClr val="accent1">
                  <a:lumMod val="60000"/>
                  <a:lumOff val="40000"/>
                </a:scheme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2020 год - очередной финансовый год,  2021-2022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1" y="6975"/>
              <a:ext cx="4152"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14400"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 y="0"/>
              <a:ext cx="7467"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317"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 y="461"/>
              <a:ext cx="14403"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6" y="7070"/>
              <a:ext cx="3679"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90" y="7088"/>
                <a:ext cx="3763"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p14="http://schemas.microsoft.com/office/powerpoint/2010/main" val="976866539"/>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1"/>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2"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00" y="1091741"/>
            <a:ext cx="8229600" cy="532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2020</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19 204,3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992791" y="3483428"/>
            <a:ext cx="2000250"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19 204,3</a:t>
            </a:r>
            <a:r>
              <a:rPr lang="ru-RU" b="1" kern="0" dirty="0">
                <a:solidFill>
                  <a:sysClr val="window" lastClr="FFFFFF"/>
                </a:solidFill>
                <a:latin typeface="Calibri"/>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2021</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39 638,8тыс.руб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39 638,8</a:t>
            </a:r>
            <a:r>
              <a:rPr lang="ru-RU" b="1" kern="0" dirty="0">
                <a:solidFill>
                  <a:sysClr val="window" lastClr="FFFFFF"/>
                </a:solidFill>
                <a:latin typeface="Calibri"/>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2022</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00250"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40 580,6 </a:t>
            </a:r>
            <a:r>
              <a:rPr kumimoji="0" lang="ru-RU" sz="1800" b="1" i="0" u="none" strike="noStrike" kern="0" cap="none" spc="0" normalizeH="0" baseline="0" noProof="0" dirty="0" err="1" smtClean="0">
                <a:ln>
                  <a:noFill/>
                </a:ln>
                <a:solidFill>
                  <a:schemeClr val="bg1"/>
                </a:solidFill>
                <a:effectLst/>
                <a:uLnTx/>
                <a:uFillTx/>
                <a:latin typeface="Calibri"/>
                <a:ea typeface="+mn-ea"/>
                <a:cs typeface="+mn-cs"/>
              </a:rPr>
              <a:t>тыс.руб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5" y="3412332"/>
            <a:ext cx="2000250"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40 580,6</a:t>
            </a:r>
            <a:r>
              <a:rPr lang="ru-RU" b="1" kern="0" dirty="0">
                <a:solidFill>
                  <a:sysClr val="window" lastClr="FFFFFF"/>
                </a:solidFill>
                <a:latin typeface="Calibri"/>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631111333"/>
              </p:ext>
            </p:extLst>
          </p:nvPr>
        </p:nvGraphicFramePr>
        <p:xfrm>
          <a:off x="179512" y="1052736"/>
          <a:ext cx="8713788" cy="537759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6 964,3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7 549,9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8 187,0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12 210,8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63,6%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32 058,5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32 362,0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19 204,3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39 638,8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40 580,6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6 964,3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7 549,9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8 187,0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4 355,4</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4 785,8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5 093,1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922,0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1 066,1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1 384,4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276,9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288,0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1924613699"/>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713574617"/>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3504619657"/>
              </p:ext>
            </p:extLst>
          </p:nvPr>
        </p:nvGraphicFramePr>
        <p:xfrm>
          <a:off x="179388" y="1196975"/>
          <a:ext cx="8799512" cy="4653559"/>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31,6</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12 210,8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32 058,5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32 362,0</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10 865,9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10 724,4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11 015,2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Субсидии бюджетам субъектов Российской Федерации и муниципальных образований</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1 141,2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1 141,2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1 141,2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межбюджетные трансферты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19 985,4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19 985,4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 name="Диаграмма 11"/>
          <p:cNvGraphicFramePr/>
          <p:nvPr>
            <p:extLst>
              <p:ext uri="{D42A27DB-BD31-4B8C-83A1-F6EECF244321}">
                <p14:modId xmlns:p14="http://schemas.microsoft.com/office/powerpoint/2010/main" val="3361552009"/>
              </p:ext>
            </p:extLst>
          </p:nvPr>
        </p:nvGraphicFramePr>
        <p:xfrm>
          <a:off x="6156176" y="1682750"/>
          <a:ext cx="2624734" cy="18328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951516667"/>
              </p:ext>
            </p:extLst>
          </p:nvPr>
        </p:nvGraphicFramePr>
        <p:xfrm>
          <a:off x="6226157" y="3284984"/>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4099</TotalTime>
  <Words>963</Words>
  <Application>Microsoft Office PowerPoint</Application>
  <PresentationFormat>Экран (4:3)</PresentationFormat>
  <Paragraphs>214</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О проекте БЮДЖЕТа ДУБОВСКОГО СЕЛЬСКОГО ПОСЕЛЕНИЯ ДУБОВСКОГО РАЙОНА НА 2020 ГОД И НА ПЛАНОВЫЙ ПЕРИОД 2021 И 2022 ГОДОВ</vt:lpstr>
      <vt:lpstr>Презентация PowerPoint</vt:lpstr>
      <vt:lpstr>   </vt:lpstr>
      <vt:lpstr>Основные понятия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286</cp:revision>
  <dcterms:created xsi:type="dcterms:W3CDTF">2013-11-12T07:49:12Z</dcterms:created>
  <dcterms:modified xsi:type="dcterms:W3CDTF">2020-01-21T14:09:48Z</dcterms:modified>
</cp:coreProperties>
</file>