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EC614A"/>
    <a:srgbClr val="FF66FF"/>
    <a:srgbClr val="996600"/>
    <a:srgbClr val="FFCC29"/>
    <a:srgbClr val="CCECFF"/>
    <a:srgbClr val="FDFFBD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3" autoAdjust="0"/>
    <p:restoredTop sz="94618" autoAdjust="0"/>
  </p:normalViewPr>
  <p:slideViewPr>
    <p:cSldViewPr>
      <p:cViewPr>
        <p:scale>
          <a:sx n="66" d="100"/>
          <a:sy n="66" d="100"/>
        </p:scale>
        <p:origin x="-1344" y="-3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7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fld id="{B5B0B6A7-9017-4F41-B558-0615C0BD6F87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fld id="{3643B537-B787-4B2C-A879-D5D7850DA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721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5F5A72-8123-4865-BC1F-31399776039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F8678-5573-44D8-92A3-9495C85A4C5F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52287-E112-4113-8DE7-E6A89369AF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95686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A9FCF-C183-4BD2-A478-946F1E64F305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E7C1-05D6-483C-BF72-C2114B5F7B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29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C9C68-3E24-4C54-9D09-08E8777C9D0D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75F7E-D107-4C17-8FB4-AF993F3433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68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13AB0-FEB3-4223-B0A8-9FC75436708E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CF525-CB11-454B-91A8-C0E80B1D0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5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EF057-9CFA-463E-99CC-4BFCB629F335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BA572-DB3A-442E-91AF-77E5ADDC9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9086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D9A2D-4226-40CB-BBAA-385BAD26EA0D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85DFE-D084-4293-9466-5260973459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98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F53B2-6A42-45C5-9810-167044DBDBFC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5752E-8FC2-4F66-8981-63E62E2E9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42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3EC2C-7F52-4043-84E1-A7506BC305B6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97171-E39F-4621-A446-DD1E9F442C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31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9650F-BD47-4657-B7AA-524D89E7BBC2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ADDED-F029-4283-ABCF-06F0F8C05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72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CBD30-5620-4B62-9D5A-36D0F929E8C4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36E36-DD1D-497C-98A9-5438956C33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27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CF65C-7120-4274-A7A6-70FC546F6436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F125F-D6FF-4C58-A12A-1E0FC3F9C0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54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i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DD5DF4-1DDD-4EA4-9B7A-C3CD5E88753B}" type="datetimeFigureOut">
              <a:rPr lang="ru-RU"/>
              <a:pPr>
                <a:defRPr/>
              </a:pPr>
              <a:t>10.03.2016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i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i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4C41AF-3580-4271-B082-8277335076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1" r:id="rId2"/>
    <p:sldLayoutId id="2147483780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81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_____Microsoft_Excel_97-20033.xls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3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1338" y="3284538"/>
            <a:ext cx="8061325" cy="1152525"/>
          </a:xfrm>
        </p:spPr>
        <p:txBody>
          <a:bodyPr/>
          <a:lstStyle/>
          <a:p>
            <a:pPr marR="0" algn="ctr" eaLnBrk="1" hangingPunct="1"/>
            <a:r>
              <a:rPr lang="ru-RU" smtClean="0"/>
              <a:t>за 2015  год</a:t>
            </a:r>
          </a:p>
          <a:p>
            <a:pPr marR="0" algn="ctr" eaLnBrk="1" hangingPunct="1"/>
            <a:endParaRPr lang="ru-RU" smtClean="0"/>
          </a:p>
        </p:txBody>
      </p:sp>
      <p:sp>
        <p:nvSpPr>
          <p:cNvPr id="5123" name="WordArt 6"/>
          <p:cNvSpPr>
            <a:spLocks noChangeArrowheads="1" noChangeShapeType="1" noTextEdit="1"/>
          </p:cNvSpPr>
          <p:nvPr/>
        </p:nvSpPr>
        <p:spPr bwMode="auto">
          <a:xfrm>
            <a:off x="971550" y="836613"/>
            <a:ext cx="7200900" cy="2376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Отчет об исполнении</a:t>
            </a:r>
          </a:p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бюджета Дубовского </a:t>
            </a:r>
          </a:p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сельского поселения</a:t>
            </a:r>
          </a:p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Дубовского района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8"/>
          <p:cNvSpPr>
            <a:spLocks noChangeArrowheads="1"/>
          </p:cNvSpPr>
          <p:nvPr/>
        </p:nvSpPr>
        <p:spPr bwMode="auto">
          <a:xfrm>
            <a:off x="285750" y="2714625"/>
            <a:ext cx="1765300" cy="37385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24648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Социальная политика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357313" y="2214563"/>
            <a:ext cx="484187" cy="500062"/>
          </a:xfrm>
          <a:prstGeom prst="downArrow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5" name="Стрелка вниз 4"/>
          <p:cNvSpPr/>
          <p:nvPr/>
        </p:nvSpPr>
        <p:spPr>
          <a:xfrm>
            <a:off x="1357313" y="2286000"/>
            <a:ext cx="484187" cy="357188"/>
          </a:xfrm>
          <a:prstGeom prst="downArrow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9" name="Лента лицом вниз 8"/>
          <p:cNvSpPr/>
          <p:nvPr/>
        </p:nvSpPr>
        <p:spPr>
          <a:xfrm>
            <a:off x="1428728" y="1571612"/>
            <a:ext cx="6429420" cy="785818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культура</a:t>
            </a:r>
          </a:p>
        </p:txBody>
      </p:sp>
      <p:sp>
        <p:nvSpPr>
          <p:cNvPr id="14343" name="Загнутый угол 9"/>
          <p:cNvSpPr>
            <a:spLocks noChangeArrowheads="1"/>
          </p:cNvSpPr>
          <p:nvPr/>
        </p:nvSpPr>
        <p:spPr bwMode="auto">
          <a:xfrm>
            <a:off x="2214563" y="3357563"/>
            <a:ext cx="6662737" cy="2928937"/>
          </a:xfrm>
          <a:prstGeom prst="foldedCorner">
            <a:avLst>
              <a:gd name="adj" fmla="val 16667"/>
            </a:avLst>
          </a:prstGeom>
          <a:solidFill>
            <a:srgbClr val="FF9900"/>
          </a:solidFill>
          <a:ln w="25400" algn="ctr">
            <a:solidFill>
              <a:srgbClr val="08509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ru-RU" sz="2000">
                <a:solidFill>
                  <a:srgbClr val="9933FF"/>
                </a:solidFill>
              </a:rPr>
              <a:t>Предоставлена субсидия на выполнение муниципального задания в сумме  838,5 тыс.рублей. </a:t>
            </a:r>
          </a:p>
          <a:p>
            <a:r>
              <a:rPr lang="ru-RU" sz="2000">
                <a:solidFill>
                  <a:srgbClr val="9933FF"/>
                </a:solidFill>
              </a:rPr>
              <a:t>Оказаны услуги населению: </a:t>
            </a:r>
          </a:p>
          <a:p>
            <a:pPr>
              <a:buFontTx/>
              <a:buChar char="-"/>
            </a:pPr>
            <a:r>
              <a:rPr lang="ru-RU" sz="2000">
                <a:solidFill>
                  <a:srgbClr val="9933FF"/>
                </a:solidFill>
              </a:rPr>
              <a:t>проведено мероприятий – 117 ед.</a:t>
            </a:r>
          </a:p>
          <a:p>
            <a:pPr>
              <a:buFontTx/>
              <a:buChar char="-"/>
            </a:pPr>
            <a:r>
              <a:rPr lang="ru-RU" sz="2000">
                <a:solidFill>
                  <a:srgbClr val="9933FF"/>
                </a:solidFill>
              </a:rPr>
              <a:t>- количество получателей услуги – 3670 чел.</a:t>
            </a:r>
          </a:p>
          <a:p>
            <a:pPr>
              <a:buFontTx/>
              <a:buChar char="-"/>
            </a:pPr>
            <a:r>
              <a:rPr lang="ru-RU" sz="2000">
                <a:solidFill>
                  <a:srgbClr val="9933FF"/>
                </a:solidFill>
              </a:rPr>
              <a:t>- количество клубных формирований – 7 ед.</a:t>
            </a:r>
          </a:p>
          <a:p>
            <a:pPr>
              <a:buFontTx/>
              <a:buChar char="-"/>
            </a:pPr>
            <a:r>
              <a:rPr lang="ru-RU" sz="2000">
                <a:solidFill>
                  <a:srgbClr val="9933FF"/>
                </a:solidFill>
              </a:rPr>
              <a:t>- участников клубных формировани1 – 78 чел.</a:t>
            </a:r>
          </a:p>
        </p:txBody>
      </p:sp>
      <p:sp>
        <p:nvSpPr>
          <p:cNvPr id="14344" name="WordArt 20"/>
          <p:cNvSpPr>
            <a:spLocks noChangeArrowheads="1" noChangeShapeType="1" noTextEdit="1"/>
          </p:cNvSpPr>
          <p:nvPr/>
        </p:nvSpPr>
        <p:spPr bwMode="auto">
          <a:xfrm>
            <a:off x="214313" y="3857625"/>
            <a:ext cx="1728787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kern="10">
              <a:ln w="12700">
                <a:solidFill>
                  <a:srgbClr val="00FFFF"/>
                </a:solidFill>
                <a:round/>
                <a:headEnd/>
                <a:tailEnd/>
              </a:ln>
              <a:solidFill>
                <a:schemeClr val="hlink">
                  <a:alpha val="50195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345" name="WordArt 24"/>
          <p:cNvSpPr>
            <a:spLocks noChangeArrowheads="1" noChangeShapeType="1" noTextEdit="1"/>
          </p:cNvSpPr>
          <p:nvPr/>
        </p:nvSpPr>
        <p:spPr bwMode="auto">
          <a:xfrm>
            <a:off x="428625" y="3857625"/>
            <a:ext cx="1584325" cy="1643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мбук </a:t>
            </a:r>
          </a:p>
          <a:p>
            <a:pPr algn="ctr"/>
            <a:r>
              <a:rPr lang="ru-RU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«Ериковский</a:t>
            </a:r>
          </a:p>
          <a:p>
            <a:pPr algn="ctr"/>
            <a:r>
              <a:rPr lang="ru-RU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СДК»</a:t>
            </a:r>
          </a:p>
          <a:p>
            <a:pPr algn="ctr"/>
            <a:r>
              <a:rPr lang="ru-RU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Дубовского</a:t>
            </a:r>
          </a:p>
          <a:p>
            <a:pPr algn="ctr"/>
            <a:r>
              <a:rPr lang="ru-RU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Сельского</a:t>
            </a:r>
          </a:p>
          <a:p>
            <a:pPr algn="ctr"/>
            <a:r>
              <a:rPr lang="ru-RU" sz="2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поселения</a:t>
            </a:r>
          </a:p>
          <a:p>
            <a:pPr algn="ctr"/>
            <a:endParaRPr lang="ru-RU" sz="2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ru-RU" sz="2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ента лицом вниз 1"/>
          <p:cNvSpPr/>
          <p:nvPr/>
        </p:nvSpPr>
        <p:spPr>
          <a:xfrm>
            <a:off x="1071538" y="1000108"/>
            <a:ext cx="7572428" cy="1000132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Физическая культура и спорт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4500563" y="2071688"/>
            <a:ext cx="484187" cy="714375"/>
          </a:xfrm>
          <a:prstGeom prst="downArrow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15364" name="Загнутый угол 3"/>
          <p:cNvSpPr>
            <a:spLocks noChangeArrowheads="1"/>
          </p:cNvSpPr>
          <p:nvPr/>
        </p:nvSpPr>
        <p:spPr bwMode="auto">
          <a:xfrm>
            <a:off x="1357313" y="2928938"/>
            <a:ext cx="7000875" cy="2928937"/>
          </a:xfrm>
          <a:prstGeom prst="foldedCorner">
            <a:avLst>
              <a:gd name="adj" fmla="val 16667"/>
            </a:avLst>
          </a:prstGeom>
          <a:solidFill>
            <a:srgbClr val="00FFFF"/>
          </a:solidFill>
          <a:ln w="25400" algn="ctr">
            <a:solidFill>
              <a:srgbClr val="9933F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>
                <a:solidFill>
                  <a:schemeClr val="accent2"/>
                </a:solidFill>
                <a:latin typeface="Arial" charset="0"/>
              </a:rPr>
              <a:t>Все запланированные мероприятия 2015 года выполнены в полном объеме.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r>
              <a:rPr lang="ru-RU" sz="3200" dirty="0" smtClean="0"/>
              <a:t>Реализация основных направлений бюджетной и налоговой политики поселения в 2015 году</a:t>
            </a:r>
            <a:br>
              <a:rPr lang="ru-RU" sz="3200" dirty="0" smtClean="0"/>
            </a:br>
            <a:r>
              <a:rPr lang="ru-RU" sz="2200" dirty="0" smtClean="0"/>
              <a:t>(постановление администрации от 22.09.2014г. № 192)</a:t>
            </a:r>
            <a:br>
              <a:rPr lang="ru-RU" sz="2200" dirty="0" smtClean="0"/>
            </a:br>
            <a:endParaRPr lang="ru-RU" sz="4500" dirty="0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4252912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2214554"/>
            <a:ext cx="3143272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0" dirty="0"/>
              <a:t>Направления бюджетной политики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2214554"/>
            <a:ext cx="3429024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0" dirty="0"/>
              <a:t>Результаты исполнения бюджета в </a:t>
            </a:r>
            <a:r>
              <a:rPr lang="ru-RU" sz="2000" i="0" dirty="0" smtClean="0"/>
              <a:t>2015 </a:t>
            </a:r>
            <a:r>
              <a:rPr lang="ru-RU" sz="2000" i="0" dirty="0"/>
              <a:t>году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1428750" y="3143250"/>
            <a:ext cx="484188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10" name="Стрелка вниз 9"/>
          <p:cNvSpPr/>
          <p:nvPr/>
        </p:nvSpPr>
        <p:spPr>
          <a:xfrm>
            <a:off x="6357938" y="3143250"/>
            <a:ext cx="484187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85786" y="3714752"/>
            <a:ext cx="1714512" cy="2571768"/>
          </a:xfrm>
          <a:prstGeom prst="roundRect">
            <a:avLst/>
          </a:prstGeom>
          <a:solidFill>
            <a:srgbClr val="F694D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Наращивание налогового потенциала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00298" y="3786190"/>
            <a:ext cx="6143668" cy="2286016"/>
          </a:xfrm>
          <a:prstGeom prst="roundRect">
            <a:avLst/>
          </a:prstGeom>
          <a:solidFill>
            <a:srgbClr val="FAC2EB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Общая сумма доходов бюджета поселения в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</a:rPr>
              <a:t>2015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году </a:t>
            </a:r>
          </a:p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составила 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</a:rPr>
              <a:t>25 861,7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тыс.рублей или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</a:rPr>
              <a:t>97,3%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к плану. Налоговые и неналоговые доходы поступили в сумме 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</a:rPr>
              <a:t>11407,3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тыс.рублей, что выше аналогичного показателя прошлого года на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</a:rPr>
              <a:t>1838,0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тыс.рублей или на 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</a:rPr>
              <a:t>19,2%.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При этом плановые показатели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</a:rPr>
              <a:t>2015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года исполнены на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</a:rPr>
              <a:t>94,6%.</a:t>
            </a:r>
            <a:endParaRPr lang="ru-RU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6160" name="Rectangle 1"/>
          <p:cNvSpPr>
            <a:spLocks noChangeArrowheads="1"/>
          </p:cNvSpPr>
          <p:nvPr/>
        </p:nvSpPr>
        <p:spPr bwMode="auto">
          <a:xfrm>
            <a:off x="4479925" y="-63500"/>
            <a:ext cx="184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endParaRPr lang="ru-RU" sz="1400" i="0">
              <a:latin typeface="Arial" charset="0"/>
            </a:endParaRPr>
          </a:p>
          <a:p>
            <a:pPr algn="just"/>
            <a:endParaRPr lang="ru-RU" i="0">
              <a:latin typeface="Arial" charset="0"/>
            </a:endParaRPr>
          </a:p>
        </p:txBody>
      </p:sp>
      <p:sp>
        <p:nvSpPr>
          <p:cNvPr id="6161" name="Rectangle 2"/>
          <p:cNvSpPr>
            <a:spLocks noChangeArrowheads="1"/>
          </p:cNvSpPr>
          <p:nvPr/>
        </p:nvSpPr>
        <p:spPr bwMode="auto">
          <a:xfrm>
            <a:off x="4479925" y="-95250"/>
            <a:ext cx="1841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0" hangingPunct="0"/>
            <a:endParaRPr lang="ru-RU" i="0">
              <a:latin typeface="Arial" charset="0"/>
            </a:endParaRPr>
          </a:p>
          <a:p>
            <a:pPr algn="just" eaLnBrk="0" hangingPunct="0"/>
            <a:endParaRPr lang="ru-RU" i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285875" y="714375"/>
            <a:ext cx="484188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3" name="Стрелка вниз 2"/>
          <p:cNvSpPr/>
          <p:nvPr/>
        </p:nvSpPr>
        <p:spPr>
          <a:xfrm>
            <a:off x="6072188" y="785813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285860"/>
            <a:ext cx="1857388" cy="1785950"/>
          </a:xfrm>
          <a:prstGeom prst="roundRect">
            <a:avLst/>
          </a:prstGeom>
          <a:solidFill>
            <a:srgbClr val="FFCC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Программно-целевой метод бюджетного планирования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28860" y="1428736"/>
            <a:ext cx="6429420" cy="1500198"/>
          </a:xfrm>
          <a:prstGeom prst="roundRect">
            <a:avLst/>
          </a:prstGeom>
          <a:solidFill>
            <a:srgbClr val="FFE89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</a:rPr>
              <a:t>На реализацию  12 муниципальных программ поселения в 2015 году израсходовано  18 998,8 тыс.рублей или  73,5% всех расходов бюджета. В 2015 году  исполнение бюджета поселения   осуществлялось программно-целевым методом.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285875" y="3143250"/>
            <a:ext cx="484188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8" name="Стрелка вниз 7"/>
          <p:cNvSpPr/>
          <p:nvPr/>
        </p:nvSpPr>
        <p:spPr>
          <a:xfrm>
            <a:off x="6072188" y="3000375"/>
            <a:ext cx="484187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57422" y="3357562"/>
            <a:ext cx="6500858" cy="3000396"/>
          </a:xfrm>
          <a:prstGeom prst="roundRect">
            <a:avLst/>
          </a:prstGeom>
          <a:solidFill>
            <a:srgbClr val="FF66F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</a:rPr>
              <a:t>В 2015 году функционировало  одно муниципальное  бюджетное  учреждения культуры: «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</a:rPr>
              <a:t>Ериковский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</a:rPr>
              <a:t> сельский дом культуры» Дубовского сельского поселения. Субсидия на выполнение муниципального задания учреждениям предоставлена за счет средств местного бюджета в сумме  838,5 тыс. рублей. Субсидия на иные цели предоставлена за счет средств областного бюджета в сумме  1 497,2 тыс. рублей и за счет средств местного бюджета в сумме  56,0 тыс. рублей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1866" y="3429000"/>
            <a:ext cx="2004558" cy="2928958"/>
          </a:xfrm>
          <a:prstGeom prst="roundRect">
            <a:avLst/>
          </a:prstGeom>
          <a:solidFill>
            <a:srgbClr val="CC66F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i="0" dirty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Предоставление </a:t>
            </a:r>
            <a:r>
              <a:rPr lang="ru-RU" sz="1700" i="0" dirty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</a:effectLst>
              </a:rPr>
              <a:t>качественных</a:t>
            </a:r>
            <a:r>
              <a:rPr lang="ru-RU" sz="1700" i="0" dirty="0">
                <a:effectLst>
                  <a:glow rad="101600">
                    <a:schemeClr val="accent1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бюджетных услуг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143000" y="785813"/>
            <a:ext cx="484188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3" name="Стрелка вниз 2"/>
          <p:cNvSpPr/>
          <p:nvPr/>
        </p:nvSpPr>
        <p:spPr>
          <a:xfrm>
            <a:off x="5214938" y="785813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285860"/>
            <a:ext cx="1928826" cy="207170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Переход на «эффективный контракт»</a:t>
            </a: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357438" y="1357313"/>
            <a:ext cx="6215062" cy="185737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25400" algn="ctr">
            <a:solidFill>
              <a:srgbClr val="9933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Работники </a:t>
            </a:r>
            <a:r>
              <a:rPr lang="ru-RU" dirty="0">
                <a:latin typeface="+mn-lt"/>
              </a:rPr>
              <a:t>учреждений культуры </a:t>
            </a:r>
            <a:r>
              <a:rPr lang="ru-RU" dirty="0" smtClean="0">
                <a:latin typeface="+mn-lt"/>
              </a:rPr>
              <a:t>осуществляют деятельность в соответствии с  заключенными </a:t>
            </a:r>
            <a:r>
              <a:rPr lang="ru-RU" dirty="0">
                <a:latin typeface="+mn-lt"/>
              </a:rPr>
              <a:t>«</a:t>
            </a:r>
            <a:r>
              <a:rPr lang="ru-RU" dirty="0" smtClean="0">
                <a:latin typeface="+mn-lt"/>
              </a:rPr>
              <a:t>эффективными контрактами», </a:t>
            </a:r>
            <a:r>
              <a:rPr lang="ru-RU" dirty="0">
                <a:latin typeface="+mn-lt"/>
              </a:rPr>
              <a:t>которые определяют условия выплаты заработной платы стимулирующего характера в целях повышения предоставления качественных муниципальных услуг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214438" y="3357563"/>
            <a:ext cx="484187" cy="357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8" name="Стрелка вниз 7"/>
          <p:cNvSpPr/>
          <p:nvPr/>
        </p:nvSpPr>
        <p:spPr>
          <a:xfrm>
            <a:off x="5357813" y="3286125"/>
            <a:ext cx="484187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8200" name="Скругленный прямоугольник 10"/>
          <p:cNvSpPr>
            <a:spLocks noChangeArrowheads="1"/>
          </p:cNvSpPr>
          <p:nvPr/>
        </p:nvSpPr>
        <p:spPr bwMode="auto">
          <a:xfrm>
            <a:off x="2286000" y="3929063"/>
            <a:ext cx="6429375" cy="2143125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25400" algn="ctr">
            <a:solidFill>
              <a:srgbClr val="CC00F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Constantia" pitchFamily="18" charset="0"/>
              </a:rPr>
              <a:t>В 2015 году была продолжена взвешенная долговая политика, которая направлена на отсутствие муниципального долга. Просроченная кредиторская задолженность бюджета поселения на 01.01.2016 года отсутствует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472" y="3786190"/>
            <a:ext cx="1714512" cy="2357454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Долговая политика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000125" y="214313"/>
            <a:ext cx="484188" cy="357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3" name="Стрелка вниз 2"/>
          <p:cNvSpPr/>
          <p:nvPr/>
        </p:nvSpPr>
        <p:spPr>
          <a:xfrm>
            <a:off x="5214938" y="285750"/>
            <a:ext cx="484187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721841"/>
            <a:ext cx="1643074" cy="51253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Межбюджетные отношения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25645" y="721841"/>
            <a:ext cx="6862772" cy="527385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</a:rPr>
              <a:t>В 2015 году от бюджетов других уровней поступило в бюджет поселения 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</a:rPr>
              <a:t>14 454,4 тыс.рублей, из них:</a:t>
            </a:r>
          </a:p>
          <a:p>
            <a:pPr>
              <a:buFontTx/>
              <a:buChar char="-"/>
              <a:defRPr/>
            </a:pPr>
            <a:r>
              <a:rPr lang="ru-RU" sz="1400" u="sng" dirty="0">
                <a:solidFill>
                  <a:schemeClr val="tx1"/>
                </a:solidFill>
                <a:latin typeface="Times New Roman" pitchFamily="18" charset="0"/>
              </a:rPr>
              <a:t>из федерального бюджета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</a:rPr>
              <a:t>– 329,5 тыс.рублей на осуществление первичного воинского учета.</a:t>
            </a:r>
          </a:p>
          <a:p>
            <a:pPr>
              <a:buFontTx/>
              <a:buChar char="-"/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1400" u="sng" dirty="0">
                <a:solidFill>
                  <a:schemeClr val="tx1"/>
                </a:solidFill>
                <a:latin typeface="Times New Roman" pitchFamily="18" charset="0"/>
              </a:rPr>
              <a:t>из областного бюджета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</a:rPr>
              <a:t>– 12 927,2 тыс. рублей .Поступила дотация на выравнивание бюджетной обеспеченности в сумме  320,2 тыс. рублей; 0,2 тыс.рублей на составление административных протоколов; 9 984,3 тыс.рублей на возмещение части платы граждан ГУ «УРСВ» за потребленную воду,  ; 23,3 на погашение кредиторской задолженности по содержанию дорог; 622,8 тыс. рублей на погашение кредиторской задолженности по  разработке ПСД по объектам водоснабжения; 1 976,4 тыс. рублей  за счет средств Резервного фонда Правительства Ростовской области , из них на приобретение оборудования для площадки водопроводных сооружений– 479,2 тыс. рублей, на капитальный ремонт памятника– 1 497,2 тыс. рублей .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</a:rPr>
              <a:t>- </a:t>
            </a:r>
            <a:r>
              <a:rPr lang="ru-RU" sz="1400" u="sng" dirty="0">
                <a:solidFill>
                  <a:schemeClr val="tx1"/>
                </a:solidFill>
                <a:latin typeface="Times New Roman" pitchFamily="18" charset="0"/>
              </a:rPr>
              <a:t>из районного бюджета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</a:rPr>
              <a:t>–1 197,7 тыс. рублей. Поступили средства в объеме  680,7 тыс. рублей на выполнение части полномочий муниципального образования «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</a:rPr>
              <a:t>Дубовский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</a:rPr>
              <a:t> район» по организации утилизации и переработки твердых бытовых отходов; 74,0 тыс. рублей на осуществление полномочий по распоряжению земельными участками: 443,0 тыс. рублей на проведение дополнительных выборов депутата Собрания депутатов сельского поселения.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1400" u="sng" dirty="0">
                <a:solidFill>
                  <a:schemeClr val="tx1"/>
                </a:solidFill>
                <a:latin typeface="Times New Roman" pitchFamily="18" charset="0"/>
              </a:rPr>
              <a:t>из бюджета сельского поселения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</a:rPr>
              <a:t>перечислено в бюджет муниципального района в соответствии с заключенными соглашениями по переданным полномочиям в области градостроительства  48,9 тыс.рублей, в области гражданской обороны 33,2 тыс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. рублей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Содержимое 3"/>
          <p:cNvGraphicFramePr>
            <a:graphicFrameLocks noGrp="1"/>
          </p:cNvGraphicFramePr>
          <p:nvPr>
            <p:ph idx="1"/>
          </p:nvPr>
        </p:nvGraphicFramePr>
        <p:xfrm>
          <a:off x="933450" y="1782763"/>
          <a:ext cx="6970713" cy="347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Лист" r:id="rId3" imgW="6103535" imgH="3040380" progId="Excel.Sheet.8">
                  <p:embed/>
                </p:oleObj>
              </mc:Choice>
              <mc:Fallback>
                <p:oleObj name="Лист" r:id="rId3" imgW="6103535" imgH="3040380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1782763"/>
                        <a:ext cx="6970713" cy="347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1619250" y="569913"/>
            <a:ext cx="6840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ru-RU" i="0">
              <a:latin typeface="Constantia" pitchFamily="18" charset="0"/>
              <a:cs typeface="Arial" charset="0"/>
            </a:endParaRP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684213" y="620713"/>
            <a:ext cx="8280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i="0">
                <a:solidFill>
                  <a:srgbClr val="CC00FF"/>
                </a:solidFill>
                <a:latin typeface="Arial" charset="0"/>
                <a:cs typeface="Arial" charset="0"/>
              </a:rPr>
              <a:t>Динамика доходов бюджета Дубовского сельского поселения</a:t>
            </a:r>
            <a:r>
              <a:rPr lang="ru-RU" i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7975" y="1449388"/>
          <a:ext cx="8528050" cy="481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Лист" r:id="rId3" imgW="8534400" imgH="4819802" progId="Excel.Sheet.8">
                  <p:embed/>
                </p:oleObj>
              </mc:Choice>
              <mc:Fallback>
                <p:oleObj name="Лист" r:id="rId3" imgW="8534400" imgH="4819802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1449388"/>
                        <a:ext cx="8528050" cy="481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Диаграмма 7"/>
          <p:cNvGraphicFramePr>
            <a:graphicFrameLocks/>
          </p:cNvGraphicFramePr>
          <p:nvPr/>
        </p:nvGraphicFramePr>
        <p:xfrm>
          <a:off x="827088" y="1557338"/>
          <a:ext cx="7953375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Лист" r:id="rId5" imgW="5646520" imgH="3307008" progId="Excel.Sheet.8">
                  <p:embed/>
                </p:oleObj>
              </mc:Choice>
              <mc:Fallback>
                <p:oleObj name="Лист" r:id="rId5" imgW="5646520" imgH="3307008" progId="Excel.Sheet.8">
                  <p:embed/>
                  <p:pic>
                    <p:nvPicPr>
                      <p:cNvPr id="0" name="Диаграмма 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557338"/>
                        <a:ext cx="7953375" cy="448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000125"/>
          </a:xfrm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ru-RU" sz="3200" dirty="0" smtClean="0">
                <a:solidFill>
                  <a:srgbClr val="0B5395"/>
                </a:solidFill>
              </a:rPr>
              <a:t>Объем налоговых и неналоговых доходов в 2015 году составил 11 407,3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>
                <a:solidFill>
                  <a:schemeClr val="accent1"/>
                </a:solidFill>
              </a:rPr>
              <a:t>тыс.рублей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Содержимое 3"/>
          <p:cNvGraphicFramePr>
            <a:graphicFrameLocks noGrp="1"/>
          </p:cNvGraphicFramePr>
          <p:nvPr>
            <p:ph idx="1"/>
          </p:nvPr>
        </p:nvGraphicFramePr>
        <p:xfrm>
          <a:off x="487363" y="1914525"/>
          <a:ext cx="7789862" cy="389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Лист" r:id="rId3" imgW="5295933" imgH="2644222" progId="Excel.Sheet.8">
                  <p:embed/>
                </p:oleObj>
              </mc:Choice>
              <mc:Fallback>
                <p:oleObj name="Лист" r:id="rId3" imgW="5295933" imgH="2644222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1914525"/>
                        <a:ext cx="7789862" cy="389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Динамика расходов местного бюджета на реализацию муниципальных программ</a:t>
            </a:r>
            <a:endParaRPr lang="ru-RU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1143000"/>
          <a:ext cx="8396288" cy="48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Диаграмма" r:id="rId3" imgW="5562600" imgH="3305251" progId="Excel.Sheet.8">
                  <p:embed/>
                </p:oleObj>
              </mc:Choice>
              <mc:Fallback>
                <p:oleObj name="Диаграмма" r:id="rId3" imgW="5562600" imgH="3305251" progId="Excel.Sheet.8">
                  <p:embed/>
                  <p:pic>
                    <p:nvPicPr>
                      <p:cNvPr id="0" name="Содержимое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1143000"/>
                        <a:ext cx="8396288" cy="481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Диаграмма 5"/>
          <p:cNvGraphicFramePr>
            <a:graphicFrameLocks/>
          </p:cNvGraphicFramePr>
          <p:nvPr/>
        </p:nvGraphicFramePr>
        <p:xfrm>
          <a:off x="363538" y="1712913"/>
          <a:ext cx="8731250" cy="479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Лист" r:id="rId5" imgW="5730281" imgH="3146988" progId="Excel.Sheet.8">
                  <p:embed/>
                </p:oleObj>
              </mc:Choice>
              <mc:Fallback>
                <p:oleObj name="Лист" r:id="rId5" imgW="5730281" imgH="3146988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1712913"/>
                        <a:ext cx="8731250" cy="479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AutoShape 7"/>
          <p:cNvSpPr>
            <a:spLocks noChangeArrowheads="1"/>
          </p:cNvSpPr>
          <p:nvPr/>
        </p:nvSpPr>
        <p:spPr bwMode="auto">
          <a:xfrm>
            <a:off x="827088" y="404813"/>
            <a:ext cx="6049962" cy="720725"/>
          </a:xfrm>
          <a:prstGeom prst="horizontalScroll">
            <a:avLst>
              <a:gd name="adj" fmla="val 1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3317" name="AutoShape 8"/>
          <p:cNvSpPr>
            <a:spLocks noChangeArrowheads="1"/>
          </p:cNvSpPr>
          <p:nvPr/>
        </p:nvSpPr>
        <p:spPr bwMode="auto">
          <a:xfrm>
            <a:off x="1692275" y="476250"/>
            <a:ext cx="6335713" cy="720725"/>
          </a:xfrm>
          <a:prstGeom prst="horizontalScroll">
            <a:avLst>
              <a:gd name="adj" fmla="val 1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>
                <a:solidFill>
                  <a:srgbClr val="FF66FF"/>
                </a:solidFill>
                <a:latin typeface="Arial" charset="0"/>
              </a:rPr>
              <a:t>Расходы местного бюджета в 2015 году составили  25 692,0 тыс. рублей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>
    <a:extraClrScheme>
      <a:clrScheme name="Поток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ток 2">
        <a:dk1>
          <a:srgbClr val="04617B"/>
        </a:dk1>
        <a:lt1>
          <a:srgbClr val="FFFFFF"/>
        </a:lt1>
        <a:dk2>
          <a:srgbClr val="66FF33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B8FFAD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Поток 2">
    <a:dk1>
      <a:srgbClr val="04617B"/>
    </a:dk1>
    <a:lt1>
      <a:srgbClr val="FFFFFF"/>
    </a:lt1>
    <a:dk2>
      <a:srgbClr val="66FF33"/>
    </a:dk2>
    <a:lt2>
      <a:srgbClr val="DBF5F9"/>
    </a:lt2>
    <a:accent1>
      <a:srgbClr val="0F6FC6"/>
    </a:accent1>
    <a:accent2>
      <a:srgbClr val="009DD9"/>
    </a:accent2>
    <a:accent3>
      <a:srgbClr val="B8FFAD"/>
    </a:accent3>
    <a:accent4>
      <a:srgbClr val="DADADA"/>
    </a:accent4>
    <a:accent5>
      <a:srgbClr val="AABBDF"/>
    </a:accent5>
    <a:accent6>
      <a:srgbClr val="008EC4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2818</TotalTime>
  <Words>605</Words>
  <Application>Microsoft Office PowerPoint</Application>
  <PresentationFormat>Экран (4:3)</PresentationFormat>
  <Paragraphs>48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Поток</vt:lpstr>
      <vt:lpstr>Лист</vt:lpstr>
      <vt:lpstr>Диаграмма</vt:lpstr>
      <vt:lpstr>Презентация PowerPoint</vt:lpstr>
      <vt:lpstr>Реализация основных направлений бюджетной и налоговой политики поселения в 2015 году (постановление администрации от 22.09.2014г. № 192) </vt:lpstr>
      <vt:lpstr>Презентация PowerPoint</vt:lpstr>
      <vt:lpstr>Презентация PowerPoint</vt:lpstr>
      <vt:lpstr>Презентация PowerPoint</vt:lpstr>
      <vt:lpstr>Презентация PowerPoint</vt:lpstr>
      <vt:lpstr>Объем налоговых и неналоговых доходов в 2015 году составил 11 407,3 тыс.рублей</vt:lpstr>
      <vt:lpstr>Динамика расходов местного бюджета на реализацию муниципальных программ</vt:lpstr>
      <vt:lpstr>Презентация PowerPoint</vt:lpstr>
      <vt:lpstr>Социальная политика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Вербовологовского сельского поселения</dc:title>
  <dc:creator>User</dc:creator>
  <cp:lastModifiedBy>1</cp:lastModifiedBy>
  <cp:revision>129</cp:revision>
  <dcterms:created xsi:type="dcterms:W3CDTF">2014-05-17T11:31:41Z</dcterms:created>
  <dcterms:modified xsi:type="dcterms:W3CDTF">2016-03-10T13:24:26Z</dcterms:modified>
</cp:coreProperties>
</file>