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4" r:id="rId4"/>
    <p:sldId id="259" r:id="rId5"/>
    <p:sldId id="260" r:id="rId6"/>
    <p:sldId id="262" r:id="rId7"/>
    <p:sldId id="266" r:id="rId8"/>
    <p:sldId id="268" r:id="rId9"/>
    <p:sldId id="264" r:id="rId10"/>
    <p:sldId id="275" r:id="rId11"/>
    <p:sldId id="27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709" autoAdjust="0"/>
  </p:normalViewPr>
  <p:slideViewPr>
    <p:cSldViewPr>
      <p:cViewPr>
        <p:scale>
          <a:sx n="88" d="100"/>
          <a:sy n="88" d="100"/>
        </p:scale>
        <p:origin x="-797" y="-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DC2634-E203-4E97-86DE-2D4E98EF08EC}" type="doc">
      <dgm:prSet loTypeId="urn:microsoft.com/office/officeart/2005/8/layout/target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0075FC4-0E8E-42F3-BAAF-E06C1B6AA11D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latin typeface="Arial Black" pitchFamily="34" charset="0"/>
            </a:rPr>
            <a:t>Налоги на доходы  физических лиц – 4 321,7</a:t>
          </a:r>
          <a:endParaRPr lang="ru-RU" dirty="0">
            <a:latin typeface="Arial Black" pitchFamily="34" charset="0"/>
          </a:endParaRPr>
        </a:p>
      </dgm:t>
    </dgm:pt>
    <dgm:pt modelId="{9867DA09-DCE3-4D26-98DD-69715731D924}" type="parTrans" cxnId="{D0596171-93CA-4D3B-B292-37D970DA2544}">
      <dgm:prSet/>
      <dgm:spPr/>
      <dgm:t>
        <a:bodyPr/>
        <a:lstStyle/>
        <a:p>
          <a:endParaRPr lang="ru-RU"/>
        </a:p>
      </dgm:t>
    </dgm:pt>
    <dgm:pt modelId="{244CCCB3-DF68-42A3-878C-9C27C714E6E6}" type="sibTrans" cxnId="{D0596171-93CA-4D3B-B292-37D970DA2544}">
      <dgm:prSet/>
      <dgm:spPr/>
      <dgm:t>
        <a:bodyPr/>
        <a:lstStyle/>
        <a:p>
          <a:endParaRPr lang="ru-RU"/>
        </a:p>
      </dgm:t>
    </dgm:pt>
    <dgm:pt modelId="{C3A32DD0-B69C-4BD2-A06D-8126FF659B6A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sz="1100" b="0" dirty="0" smtClean="0">
            <a:latin typeface="Arial Black" pitchFamily="34" charset="0"/>
          </a:endParaRPr>
        </a:p>
        <a:p>
          <a:r>
            <a:rPr lang="ru-RU" sz="1100" b="0" dirty="0" smtClean="0">
              <a:latin typeface="Arial Black" pitchFamily="34" charset="0"/>
            </a:rPr>
            <a:t>Единый сельскохозяйственный налог – 499,0</a:t>
          </a:r>
        </a:p>
        <a:p>
          <a:endParaRPr lang="ru-RU" sz="1000" dirty="0"/>
        </a:p>
      </dgm:t>
    </dgm:pt>
    <dgm:pt modelId="{1455C430-2DCB-4C53-97F7-EBF397543638}" type="parTrans" cxnId="{E633A91E-DB1A-4228-BDDA-8B1C85ECC43F}">
      <dgm:prSet/>
      <dgm:spPr/>
      <dgm:t>
        <a:bodyPr/>
        <a:lstStyle/>
        <a:p>
          <a:endParaRPr lang="ru-RU"/>
        </a:p>
      </dgm:t>
    </dgm:pt>
    <dgm:pt modelId="{216ADF9B-2FC4-4ADA-B25F-2837D9CAF953}" type="sibTrans" cxnId="{E633A91E-DB1A-4228-BDDA-8B1C85ECC43F}">
      <dgm:prSet/>
      <dgm:spPr/>
      <dgm:t>
        <a:bodyPr/>
        <a:lstStyle/>
        <a:p>
          <a:endParaRPr lang="ru-RU"/>
        </a:p>
      </dgm:t>
    </dgm:pt>
    <dgm:pt modelId="{C962FE92-9214-4BBA-B81D-FF3E9FB11416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200" dirty="0" smtClean="0">
              <a:latin typeface="Arial Black" pitchFamily="34" charset="0"/>
            </a:rPr>
            <a:t>Неналоговые доходы – 107,9</a:t>
          </a:r>
          <a:endParaRPr lang="ru-RU" sz="1200" dirty="0">
            <a:latin typeface="Arial Black" pitchFamily="34" charset="0"/>
          </a:endParaRPr>
        </a:p>
      </dgm:t>
    </dgm:pt>
    <dgm:pt modelId="{CE052EEF-8277-4773-820E-E58B8EACECE7}" type="parTrans" cxnId="{7F884BD2-E266-4EEA-B7D4-91A55C58D9E7}">
      <dgm:prSet/>
      <dgm:spPr/>
      <dgm:t>
        <a:bodyPr/>
        <a:lstStyle/>
        <a:p>
          <a:endParaRPr lang="ru-RU"/>
        </a:p>
      </dgm:t>
    </dgm:pt>
    <dgm:pt modelId="{310DC63F-19CD-44DC-BD03-69D74D28C8AB}" type="sibTrans" cxnId="{7F884BD2-E266-4EEA-B7D4-91A55C58D9E7}">
      <dgm:prSet/>
      <dgm:spPr/>
      <dgm:t>
        <a:bodyPr/>
        <a:lstStyle/>
        <a:p>
          <a:endParaRPr lang="ru-RU"/>
        </a:p>
      </dgm:t>
    </dgm:pt>
    <dgm:pt modelId="{FFCE7A55-6AC1-4846-A44D-345BCED9BB51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latin typeface="Arial Black" pitchFamily="34" charset="0"/>
            </a:rPr>
            <a:t>Налоги на имущество физических лиц – 1 501,0</a:t>
          </a:r>
          <a:endParaRPr lang="ru-RU" sz="1200" b="1" dirty="0">
            <a:latin typeface="Arial Black" pitchFamily="34" charset="0"/>
          </a:endParaRPr>
        </a:p>
      </dgm:t>
    </dgm:pt>
    <dgm:pt modelId="{C8B232D2-4C24-4860-8AC1-CD2F892AF9D9}" type="parTrans" cxnId="{9DC6E593-7C0A-40D9-AC2B-09418604AC5B}">
      <dgm:prSet/>
      <dgm:spPr/>
      <dgm:t>
        <a:bodyPr/>
        <a:lstStyle/>
        <a:p>
          <a:endParaRPr lang="ru-RU"/>
        </a:p>
      </dgm:t>
    </dgm:pt>
    <dgm:pt modelId="{5B618220-A421-40E4-B91D-79AAED18104A}" type="sibTrans" cxnId="{9DC6E593-7C0A-40D9-AC2B-09418604AC5B}">
      <dgm:prSet/>
      <dgm:spPr/>
      <dgm:t>
        <a:bodyPr/>
        <a:lstStyle/>
        <a:p>
          <a:endParaRPr lang="ru-RU"/>
        </a:p>
      </dgm:t>
    </dgm:pt>
    <dgm:pt modelId="{EC5DA5F8-E0AA-4422-B9EC-0C1C32DDA391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200" dirty="0" smtClean="0">
              <a:latin typeface="Arial Black" pitchFamily="34" charset="0"/>
            </a:rPr>
            <a:t>Земельный налог </a:t>
          </a:r>
          <a:r>
            <a:rPr lang="ru-RU" sz="1200" b="1" dirty="0" smtClean="0">
              <a:latin typeface="Arial Black" pitchFamily="34" charset="0"/>
            </a:rPr>
            <a:t>– 1 867,6</a:t>
          </a:r>
          <a:endParaRPr lang="ru-RU" sz="1200" b="1" dirty="0">
            <a:latin typeface="Arial Black" pitchFamily="34" charset="0"/>
          </a:endParaRPr>
        </a:p>
      </dgm:t>
    </dgm:pt>
    <dgm:pt modelId="{B24095C4-AA1A-4553-B0BC-A9D7AE9B7D92}" type="parTrans" cxnId="{36524B54-4644-4EF5-AFB0-289DD752E763}">
      <dgm:prSet/>
      <dgm:spPr/>
      <dgm:t>
        <a:bodyPr/>
        <a:lstStyle/>
        <a:p>
          <a:endParaRPr lang="ru-RU"/>
        </a:p>
      </dgm:t>
    </dgm:pt>
    <dgm:pt modelId="{786667AC-D1B0-474F-9863-A1AA1532F15A}" type="sibTrans" cxnId="{36524B54-4644-4EF5-AFB0-289DD752E763}">
      <dgm:prSet/>
      <dgm:spPr/>
      <dgm:t>
        <a:bodyPr/>
        <a:lstStyle/>
        <a:p>
          <a:endParaRPr lang="ru-RU"/>
        </a:p>
      </dgm:t>
    </dgm:pt>
    <dgm:pt modelId="{AEB0B6F5-7E05-4B76-918B-1DAD4AC1CE67}" type="pres">
      <dgm:prSet presAssocID="{D1DC2634-E203-4E97-86DE-2D4E98EF08E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209C8E-1F78-4C74-A991-B852EDD0B35D}" type="pres">
      <dgm:prSet presAssocID="{EC5DA5F8-E0AA-4422-B9EC-0C1C32DDA391}" presName="circle1" presStyleLbl="node1" presStyleIdx="0" presStyleCnt="5"/>
      <dgm:spPr/>
      <dgm:t>
        <a:bodyPr/>
        <a:lstStyle/>
        <a:p>
          <a:endParaRPr lang="ru-RU"/>
        </a:p>
      </dgm:t>
    </dgm:pt>
    <dgm:pt modelId="{30BDC84D-F5E0-4283-ACDF-99D213A84AA4}" type="pres">
      <dgm:prSet presAssocID="{EC5DA5F8-E0AA-4422-B9EC-0C1C32DDA391}" presName="space" presStyleCnt="0"/>
      <dgm:spPr/>
      <dgm:t>
        <a:bodyPr/>
        <a:lstStyle/>
        <a:p>
          <a:endParaRPr lang="ru-RU"/>
        </a:p>
      </dgm:t>
    </dgm:pt>
    <dgm:pt modelId="{DDD42BE9-0EE8-47C7-8766-2FBAF81D314C}" type="pres">
      <dgm:prSet presAssocID="{EC5DA5F8-E0AA-4422-B9EC-0C1C32DDA391}" presName="rect1" presStyleLbl="alignAcc1" presStyleIdx="0" presStyleCnt="5"/>
      <dgm:spPr/>
      <dgm:t>
        <a:bodyPr/>
        <a:lstStyle/>
        <a:p>
          <a:endParaRPr lang="ru-RU"/>
        </a:p>
      </dgm:t>
    </dgm:pt>
    <dgm:pt modelId="{99AF3924-4609-452D-BC8D-8464EE2BF415}" type="pres">
      <dgm:prSet presAssocID="{80075FC4-0E8E-42F3-BAAF-E06C1B6AA11D}" presName="vertSpace2" presStyleLbl="node1" presStyleIdx="0" presStyleCnt="5"/>
      <dgm:spPr/>
      <dgm:t>
        <a:bodyPr/>
        <a:lstStyle/>
        <a:p>
          <a:endParaRPr lang="ru-RU"/>
        </a:p>
      </dgm:t>
    </dgm:pt>
    <dgm:pt modelId="{63E2A6B5-E82D-4991-8EE1-5B4A4EE92D6E}" type="pres">
      <dgm:prSet presAssocID="{80075FC4-0E8E-42F3-BAAF-E06C1B6AA11D}" presName="circle2" presStyleLbl="node1" presStyleIdx="1" presStyleCnt="5"/>
      <dgm:spPr/>
      <dgm:t>
        <a:bodyPr/>
        <a:lstStyle/>
        <a:p>
          <a:endParaRPr lang="ru-RU"/>
        </a:p>
      </dgm:t>
    </dgm:pt>
    <dgm:pt modelId="{0C473E48-44BF-42A3-A51F-22ABA9BCD399}" type="pres">
      <dgm:prSet presAssocID="{80075FC4-0E8E-42F3-BAAF-E06C1B6AA11D}" presName="rect2" presStyleLbl="alignAcc1" presStyleIdx="1" presStyleCnt="5"/>
      <dgm:spPr/>
      <dgm:t>
        <a:bodyPr/>
        <a:lstStyle/>
        <a:p>
          <a:endParaRPr lang="ru-RU"/>
        </a:p>
      </dgm:t>
    </dgm:pt>
    <dgm:pt modelId="{79DA922C-B947-4B24-AAC2-4CD24D689B7E}" type="pres">
      <dgm:prSet presAssocID="{FFCE7A55-6AC1-4846-A44D-345BCED9BB51}" presName="vertSpace3" presStyleLbl="node1" presStyleIdx="1" presStyleCnt="5"/>
      <dgm:spPr/>
      <dgm:t>
        <a:bodyPr/>
        <a:lstStyle/>
        <a:p>
          <a:endParaRPr lang="ru-RU"/>
        </a:p>
      </dgm:t>
    </dgm:pt>
    <dgm:pt modelId="{4451A926-513A-4037-8E92-DD9A4ED38369}" type="pres">
      <dgm:prSet presAssocID="{FFCE7A55-6AC1-4846-A44D-345BCED9BB51}" presName="circle3" presStyleLbl="node1" presStyleIdx="2" presStyleCnt="5"/>
      <dgm:spPr/>
      <dgm:t>
        <a:bodyPr/>
        <a:lstStyle/>
        <a:p>
          <a:endParaRPr lang="ru-RU"/>
        </a:p>
      </dgm:t>
    </dgm:pt>
    <dgm:pt modelId="{CDE84CA4-812D-4EF6-BB1C-3856C96D7C2B}" type="pres">
      <dgm:prSet presAssocID="{FFCE7A55-6AC1-4846-A44D-345BCED9BB51}" presName="rect3" presStyleLbl="alignAcc1" presStyleIdx="2" presStyleCnt="5"/>
      <dgm:spPr/>
      <dgm:t>
        <a:bodyPr/>
        <a:lstStyle/>
        <a:p>
          <a:endParaRPr lang="ru-RU"/>
        </a:p>
      </dgm:t>
    </dgm:pt>
    <dgm:pt modelId="{B98D9DC7-210B-4081-8F2A-3316E5D483A2}" type="pres">
      <dgm:prSet presAssocID="{C3A32DD0-B69C-4BD2-A06D-8126FF659B6A}" presName="vertSpace4" presStyleLbl="node1" presStyleIdx="2" presStyleCnt="5"/>
      <dgm:spPr/>
      <dgm:t>
        <a:bodyPr/>
        <a:lstStyle/>
        <a:p>
          <a:endParaRPr lang="ru-RU"/>
        </a:p>
      </dgm:t>
    </dgm:pt>
    <dgm:pt modelId="{9D01DE23-3883-42BE-B616-7298FEA04395}" type="pres">
      <dgm:prSet presAssocID="{C3A32DD0-B69C-4BD2-A06D-8126FF659B6A}" presName="circle4" presStyleLbl="node1" presStyleIdx="3" presStyleCnt="5"/>
      <dgm:spPr/>
      <dgm:t>
        <a:bodyPr/>
        <a:lstStyle/>
        <a:p>
          <a:endParaRPr lang="ru-RU"/>
        </a:p>
      </dgm:t>
    </dgm:pt>
    <dgm:pt modelId="{DCC85233-A16C-4691-A20D-D932DC230BC3}" type="pres">
      <dgm:prSet presAssocID="{C3A32DD0-B69C-4BD2-A06D-8126FF659B6A}" presName="rect4" presStyleLbl="alignAcc1" presStyleIdx="3" presStyleCnt="5"/>
      <dgm:spPr/>
      <dgm:t>
        <a:bodyPr/>
        <a:lstStyle/>
        <a:p>
          <a:endParaRPr lang="ru-RU"/>
        </a:p>
      </dgm:t>
    </dgm:pt>
    <dgm:pt modelId="{9F8992D3-D786-4741-8D17-7421A5E8CBA3}" type="pres">
      <dgm:prSet presAssocID="{C962FE92-9214-4BBA-B81D-FF3E9FB11416}" presName="vertSpace5" presStyleLbl="node1" presStyleIdx="3" presStyleCnt="5"/>
      <dgm:spPr/>
      <dgm:t>
        <a:bodyPr/>
        <a:lstStyle/>
        <a:p>
          <a:endParaRPr lang="ru-RU"/>
        </a:p>
      </dgm:t>
    </dgm:pt>
    <dgm:pt modelId="{68EB915C-7BE8-4707-8520-7891401CB0F5}" type="pres">
      <dgm:prSet presAssocID="{C962FE92-9214-4BBA-B81D-FF3E9FB11416}" presName="circle5" presStyleLbl="node1" presStyleIdx="4" presStyleCnt="5"/>
      <dgm:spPr/>
      <dgm:t>
        <a:bodyPr/>
        <a:lstStyle/>
        <a:p>
          <a:endParaRPr lang="ru-RU"/>
        </a:p>
      </dgm:t>
    </dgm:pt>
    <dgm:pt modelId="{F1D609ED-6F1E-4D87-A083-20C6B691FF11}" type="pres">
      <dgm:prSet presAssocID="{C962FE92-9214-4BBA-B81D-FF3E9FB11416}" presName="rect5" presStyleLbl="alignAcc1" presStyleIdx="4" presStyleCnt="5"/>
      <dgm:spPr/>
      <dgm:t>
        <a:bodyPr/>
        <a:lstStyle/>
        <a:p>
          <a:endParaRPr lang="ru-RU"/>
        </a:p>
      </dgm:t>
    </dgm:pt>
    <dgm:pt modelId="{308BF917-9F1D-46C5-95D2-D6360C8261C2}" type="pres">
      <dgm:prSet presAssocID="{EC5DA5F8-E0AA-4422-B9EC-0C1C32DDA391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6C4B3-6B16-406B-BA1C-BDBC7A5067D5}" type="pres">
      <dgm:prSet presAssocID="{80075FC4-0E8E-42F3-BAAF-E06C1B6AA11D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3612E-35E9-41A4-B73C-4281DBB198C1}" type="pres">
      <dgm:prSet presAssocID="{FFCE7A55-6AC1-4846-A44D-345BCED9BB51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6A824-C982-40FF-96E9-84666E2742AE}" type="pres">
      <dgm:prSet presAssocID="{C3A32DD0-B69C-4BD2-A06D-8126FF659B6A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05015-8759-40E1-B8C0-D84E78126454}" type="pres">
      <dgm:prSet presAssocID="{C962FE92-9214-4BBA-B81D-FF3E9FB11416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524B54-4644-4EF5-AFB0-289DD752E763}" srcId="{D1DC2634-E203-4E97-86DE-2D4E98EF08EC}" destId="{EC5DA5F8-E0AA-4422-B9EC-0C1C32DDA391}" srcOrd="0" destOrd="0" parTransId="{B24095C4-AA1A-4553-B0BC-A9D7AE9B7D92}" sibTransId="{786667AC-D1B0-474F-9863-A1AA1532F15A}"/>
    <dgm:cxn modelId="{74F215B1-0D0D-4AA1-80C5-9A6D8119466A}" type="presOf" srcId="{EC5DA5F8-E0AA-4422-B9EC-0C1C32DDA391}" destId="{DDD42BE9-0EE8-47C7-8766-2FBAF81D314C}" srcOrd="0" destOrd="0" presId="urn:microsoft.com/office/officeart/2005/8/layout/target3"/>
    <dgm:cxn modelId="{1AD6E8A5-5127-430E-8765-A193E24F54FF}" type="presOf" srcId="{EC5DA5F8-E0AA-4422-B9EC-0C1C32DDA391}" destId="{308BF917-9F1D-46C5-95D2-D6360C8261C2}" srcOrd="1" destOrd="0" presId="urn:microsoft.com/office/officeart/2005/8/layout/target3"/>
    <dgm:cxn modelId="{8D307CC8-FD59-40B8-8497-8CFC767C81E6}" type="presOf" srcId="{FFCE7A55-6AC1-4846-A44D-345BCED9BB51}" destId="{DEA3612E-35E9-41A4-B73C-4281DBB198C1}" srcOrd="1" destOrd="0" presId="urn:microsoft.com/office/officeart/2005/8/layout/target3"/>
    <dgm:cxn modelId="{5EC577A5-9D88-4E30-8896-13484E980499}" type="presOf" srcId="{C962FE92-9214-4BBA-B81D-FF3E9FB11416}" destId="{28105015-8759-40E1-B8C0-D84E78126454}" srcOrd="1" destOrd="0" presId="urn:microsoft.com/office/officeart/2005/8/layout/target3"/>
    <dgm:cxn modelId="{D2DCDD2C-021F-4DBA-BA3E-13CDD7F79427}" type="presOf" srcId="{80075FC4-0E8E-42F3-BAAF-E06C1B6AA11D}" destId="{5B46C4B3-6B16-406B-BA1C-BDBC7A5067D5}" srcOrd="1" destOrd="0" presId="urn:microsoft.com/office/officeart/2005/8/layout/target3"/>
    <dgm:cxn modelId="{54A874CB-64AC-4F0D-9BA3-C440E6F76D1D}" type="presOf" srcId="{D1DC2634-E203-4E97-86DE-2D4E98EF08EC}" destId="{AEB0B6F5-7E05-4B76-918B-1DAD4AC1CE67}" srcOrd="0" destOrd="0" presId="urn:microsoft.com/office/officeart/2005/8/layout/target3"/>
    <dgm:cxn modelId="{7F884BD2-E266-4EEA-B7D4-91A55C58D9E7}" srcId="{D1DC2634-E203-4E97-86DE-2D4E98EF08EC}" destId="{C962FE92-9214-4BBA-B81D-FF3E9FB11416}" srcOrd="4" destOrd="0" parTransId="{CE052EEF-8277-4773-820E-E58B8EACECE7}" sibTransId="{310DC63F-19CD-44DC-BD03-69D74D28C8AB}"/>
    <dgm:cxn modelId="{7DE5D5BA-DC57-4194-9F0A-1DE185C3039F}" type="presOf" srcId="{80075FC4-0E8E-42F3-BAAF-E06C1B6AA11D}" destId="{0C473E48-44BF-42A3-A51F-22ABA9BCD399}" srcOrd="0" destOrd="0" presId="urn:microsoft.com/office/officeart/2005/8/layout/target3"/>
    <dgm:cxn modelId="{04B8D2D3-0678-4B39-94D8-2CA9C7C8995C}" type="presOf" srcId="{C3A32DD0-B69C-4BD2-A06D-8126FF659B6A}" destId="{8826A824-C982-40FF-96E9-84666E2742AE}" srcOrd="1" destOrd="0" presId="urn:microsoft.com/office/officeart/2005/8/layout/target3"/>
    <dgm:cxn modelId="{2A7F406C-13F9-470B-B9E6-4C6D03CF8BB1}" type="presOf" srcId="{C962FE92-9214-4BBA-B81D-FF3E9FB11416}" destId="{F1D609ED-6F1E-4D87-A083-20C6B691FF11}" srcOrd="0" destOrd="0" presId="urn:microsoft.com/office/officeart/2005/8/layout/target3"/>
    <dgm:cxn modelId="{6E25AD9D-8274-4A06-AAC4-D84D229E7B4B}" type="presOf" srcId="{C3A32DD0-B69C-4BD2-A06D-8126FF659B6A}" destId="{DCC85233-A16C-4691-A20D-D932DC230BC3}" srcOrd="0" destOrd="0" presId="urn:microsoft.com/office/officeart/2005/8/layout/target3"/>
    <dgm:cxn modelId="{D0596171-93CA-4D3B-B292-37D970DA2544}" srcId="{D1DC2634-E203-4E97-86DE-2D4E98EF08EC}" destId="{80075FC4-0E8E-42F3-BAAF-E06C1B6AA11D}" srcOrd="1" destOrd="0" parTransId="{9867DA09-DCE3-4D26-98DD-69715731D924}" sibTransId="{244CCCB3-DF68-42A3-878C-9C27C714E6E6}"/>
    <dgm:cxn modelId="{E633A91E-DB1A-4228-BDDA-8B1C85ECC43F}" srcId="{D1DC2634-E203-4E97-86DE-2D4E98EF08EC}" destId="{C3A32DD0-B69C-4BD2-A06D-8126FF659B6A}" srcOrd="3" destOrd="0" parTransId="{1455C430-2DCB-4C53-97F7-EBF397543638}" sibTransId="{216ADF9B-2FC4-4ADA-B25F-2837D9CAF953}"/>
    <dgm:cxn modelId="{349CB1BB-465A-4480-847E-9710EF7EB114}" type="presOf" srcId="{FFCE7A55-6AC1-4846-A44D-345BCED9BB51}" destId="{CDE84CA4-812D-4EF6-BB1C-3856C96D7C2B}" srcOrd="0" destOrd="0" presId="urn:microsoft.com/office/officeart/2005/8/layout/target3"/>
    <dgm:cxn modelId="{9DC6E593-7C0A-40D9-AC2B-09418604AC5B}" srcId="{D1DC2634-E203-4E97-86DE-2D4E98EF08EC}" destId="{FFCE7A55-6AC1-4846-A44D-345BCED9BB51}" srcOrd="2" destOrd="0" parTransId="{C8B232D2-4C24-4860-8AC1-CD2F892AF9D9}" sibTransId="{5B618220-A421-40E4-B91D-79AAED18104A}"/>
    <dgm:cxn modelId="{DE43EBE9-1105-4618-ADCA-749C57A0BB5F}" type="presParOf" srcId="{AEB0B6F5-7E05-4B76-918B-1DAD4AC1CE67}" destId="{98209C8E-1F78-4C74-A991-B852EDD0B35D}" srcOrd="0" destOrd="0" presId="urn:microsoft.com/office/officeart/2005/8/layout/target3"/>
    <dgm:cxn modelId="{CF503423-EF44-4F22-99EE-21176B006B21}" type="presParOf" srcId="{AEB0B6F5-7E05-4B76-918B-1DAD4AC1CE67}" destId="{30BDC84D-F5E0-4283-ACDF-99D213A84AA4}" srcOrd="1" destOrd="0" presId="urn:microsoft.com/office/officeart/2005/8/layout/target3"/>
    <dgm:cxn modelId="{71A8E7F8-6FA2-41C5-B7C8-8F28302963ED}" type="presParOf" srcId="{AEB0B6F5-7E05-4B76-918B-1DAD4AC1CE67}" destId="{DDD42BE9-0EE8-47C7-8766-2FBAF81D314C}" srcOrd="2" destOrd="0" presId="urn:microsoft.com/office/officeart/2005/8/layout/target3"/>
    <dgm:cxn modelId="{FBFEAFE0-68A7-4490-853C-BD811C80A7EF}" type="presParOf" srcId="{AEB0B6F5-7E05-4B76-918B-1DAD4AC1CE67}" destId="{99AF3924-4609-452D-BC8D-8464EE2BF415}" srcOrd="3" destOrd="0" presId="urn:microsoft.com/office/officeart/2005/8/layout/target3"/>
    <dgm:cxn modelId="{394593F5-2288-4269-8B57-349191F02F8F}" type="presParOf" srcId="{AEB0B6F5-7E05-4B76-918B-1DAD4AC1CE67}" destId="{63E2A6B5-E82D-4991-8EE1-5B4A4EE92D6E}" srcOrd="4" destOrd="0" presId="urn:microsoft.com/office/officeart/2005/8/layout/target3"/>
    <dgm:cxn modelId="{280B90C8-019D-429F-A7DF-1185C9FA2668}" type="presParOf" srcId="{AEB0B6F5-7E05-4B76-918B-1DAD4AC1CE67}" destId="{0C473E48-44BF-42A3-A51F-22ABA9BCD399}" srcOrd="5" destOrd="0" presId="urn:microsoft.com/office/officeart/2005/8/layout/target3"/>
    <dgm:cxn modelId="{05910CF2-5291-4235-909C-4001AAC4FA87}" type="presParOf" srcId="{AEB0B6F5-7E05-4B76-918B-1DAD4AC1CE67}" destId="{79DA922C-B947-4B24-AAC2-4CD24D689B7E}" srcOrd="6" destOrd="0" presId="urn:microsoft.com/office/officeart/2005/8/layout/target3"/>
    <dgm:cxn modelId="{F780ADEC-DA29-451E-9060-7180D4802102}" type="presParOf" srcId="{AEB0B6F5-7E05-4B76-918B-1DAD4AC1CE67}" destId="{4451A926-513A-4037-8E92-DD9A4ED38369}" srcOrd="7" destOrd="0" presId="urn:microsoft.com/office/officeart/2005/8/layout/target3"/>
    <dgm:cxn modelId="{35D25536-6430-4699-A762-CE406810AC35}" type="presParOf" srcId="{AEB0B6F5-7E05-4B76-918B-1DAD4AC1CE67}" destId="{CDE84CA4-812D-4EF6-BB1C-3856C96D7C2B}" srcOrd="8" destOrd="0" presId="urn:microsoft.com/office/officeart/2005/8/layout/target3"/>
    <dgm:cxn modelId="{925DDDDB-5100-4437-9FC1-6B77C54FBBBF}" type="presParOf" srcId="{AEB0B6F5-7E05-4B76-918B-1DAD4AC1CE67}" destId="{B98D9DC7-210B-4081-8F2A-3316E5D483A2}" srcOrd="9" destOrd="0" presId="urn:microsoft.com/office/officeart/2005/8/layout/target3"/>
    <dgm:cxn modelId="{0284C392-5A8C-4EAA-8B17-0817FDC57F47}" type="presParOf" srcId="{AEB0B6F5-7E05-4B76-918B-1DAD4AC1CE67}" destId="{9D01DE23-3883-42BE-B616-7298FEA04395}" srcOrd="10" destOrd="0" presId="urn:microsoft.com/office/officeart/2005/8/layout/target3"/>
    <dgm:cxn modelId="{6B73014D-0BFC-452B-B596-B0CA648C966A}" type="presParOf" srcId="{AEB0B6F5-7E05-4B76-918B-1DAD4AC1CE67}" destId="{DCC85233-A16C-4691-A20D-D932DC230BC3}" srcOrd="11" destOrd="0" presId="urn:microsoft.com/office/officeart/2005/8/layout/target3"/>
    <dgm:cxn modelId="{CAF97263-B90C-4104-9CB6-2023733FC02A}" type="presParOf" srcId="{AEB0B6F5-7E05-4B76-918B-1DAD4AC1CE67}" destId="{9F8992D3-D786-4741-8D17-7421A5E8CBA3}" srcOrd="12" destOrd="0" presId="urn:microsoft.com/office/officeart/2005/8/layout/target3"/>
    <dgm:cxn modelId="{4956D50F-355D-4619-9BF9-29A5946998A0}" type="presParOf" srcId="{AEB0B6F5-7E05-4B76-918B-1DAD4AC1CE67}" destId="{68EB915C-7BE8-4707-8520-7891401CB0F5}" srcOrd="13" destOrd="0" presId="urn:microsoft.com/office/officeart/2005/8/layout/target3"/>
    <dgm:cxn modelId="{455C933A-7D55-4EBE-99FE-C3423BEC8AC9}" type="presParOf" srcId="{AEB0B6F5-7E05-4B76-918B-1DAD4AC1CE67}" destId="{F1D609ED-6F1E-4D87-A083-20C6B691FF11}" srcOrd="14" destOrd="0" presId="urn:microsoft.com/office/officeart/2005/8/layout/target3"/>
    <dgm:cxn modelId="{8EB03B19-9A88-41DC-8C57-72380F1A778C}" type="presParOf" srcId="{AEB0B6F5-7E05-4B76-918B-1DAD4AC1CE67}" destId="{308BF917-9F1D-46C5-95D2-D6360C8261C2}" srcOrd="15" destOrd="0" presId="urn:microsoft.com/office/officeart/2005/8/layout/target3"/>
    <dgm:cxn modelId="{1C4E1D8B-998D-48B0-A982-EEE6FD066BF2}" type="presParOf" srcId="{AEB0B6F5-7E05-4B76-918B-1DAD4AC1CE67}" destId="{5B46C4B3-6B16-406B-BA1C-BDBC7A5067D5}" srcOrd="16" destOrd="0" presId="urn:microsoft.com/office/officeart/2005/8/layout/target3"/>
    <dgm:cxn modelId="{70B2BE38-3B9B-489C-B471-19D8AA833F14}" type="presParOf" srcId="{AEB0B6F5-7E05-4B76-918B-1DAD4AC1CE67}" destId="{DEA3612E-35E9-41A4-B73C-4281DBB198C1}" srcOrd="17" destOrd="0" presId="urn:microsoft.com/office/officeart/2005/8/layout/target3"/>
    <dgm:cxn modelId="{9C5ECE48-EF72-4D6E-89B3-2DA6C713CA27}" type="presParOf" srcId="{AEB0B6F5-7E05-4B76-918B-1DAD4AC1CE67}" destId="{8826A824-C982-40FF-96E9-84666E2742AE}" srcOrd="18" destOrd="0" presId="urn:microsoft.com/office/officeart/2005/8/layout/target3"/>
    <dgm:cxn modelId="{80D72B34-6EE8-4E6D-957D-891DED17A21E}" type="presParOf" srcId="{AEB0B6F5-7E05-4B76-918B-1DAD4AC1CE67}" destId="{28105015-8759-40E1-B8C0-D84E78126454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96A80F-1D28-4518-90F9-C4D30EAB3E53}" type="doc">
      <dgm:prSet loTypeId="urn:microsoft.com/office/officeart/2005/8/layout/default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68777A-3DBF-4325-81FF-13106F66DEC1}">
      <dgm:prSet phldrT="[Текст]" custT="1"/>
      <dgm:spPr>
        <a:gradFill flip="none" rotWithShape="1">
          <a:gsLst>
            <a:gs pos="48640">
              <a:srgbClr val="FFAF00"/>
            </a:gs>
            <a:gs pos="0">
              <a:srgbClr val="FFFF00"/>
            </a:gs>
            <a:gs pos="80000">
              <a:srgbClr val="00B050"/>
            </a:gs>
            <a:gs pos="100000">
              <a:srgbClr val="00B050"/>
            </a:gs>
          </a:gsLst>
          <a:lin ang="13500000" scaled="1"/>
          <a:tileRect/>
        </a:gra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Национальная безопасность и правоохранительная деятельность – 474,9</a:t>
          </a:r>
          <a:endParaRPr lang="ru-RU" sz="2000" dirty="0">
            <a:solidFill>
              <a:schemeClr val="tx1"/>
            </a:solidFill>
          </a:endParaRPr>
        </a:p>
      </dgm:t>
    </dgm:pt>
    <dgm:pt modelId="{89A12FE5-36B8-42CF-88D7-9B36AB43B5C5}" type="parTrans" cxnId="{7817F5D7-08A1-461F-8CD4-F095C5065CC8}">
      <dgm:prSet/>
      <dgm:spPr/>
      <dgm:t>
        <a:bodyPr/>
        <a:lstStyle/>
        <a:p>
          <a:endParaRPr lang="ru-RU"/>
        </a:p>
      </dgm:t>
    </dgm:pt>
    <dgm:pt modelId="{DA84E366-3B01-4F24-92FE-54F713F88EE4}" type="sibTrans" cxnId="{7817F5D7-08A1-461F-8CD4-F095C5065CC8}">
      <dgm:prSet/>
      <dgm:spPr/>
      <dgm:t>
        <a:bodyPr/>
        <a:lstStyle/>
        <a:p>
          <a:endParaRPr lang="ru-RU"/>
        </a:p>
      </dgm:t>
    </dgm:pt>
    <dgm:pt modelId="{22A45959-32C1-4305-AFDC-EE5E6C05785D}">
      <dgm:prSet phldrT="[Текст]" custT="1"/>
      <dgm:spPr>
        <a:gradFill flip="none" rotWithShape="1">
          <a:gsLst>
            <a:gs pos="46000">
              <a:srgbClr val="FFC000"/>
            </a:gs>
            <a:gs pos="0">
              <a:srgbClr val="FFFF00"/>
            </a:gs>
            <a:gs pos="80000">
              <a:srgbClr val="00B050"/>
            </a:gs>
            <a:gs pos="100000">
              <a:srgbClr val="00B050"/>
            </a:gs>
          </a:gsLst>
          <a:lin ang="13500000" scaled="1"/>
          <a:tileRect/>
        </a:gra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Жилищно-коммунальное хозяйство – 7 148,3</a:t>
          </a:r>
          <a:endParaRPr lang="ru-RU" sz="2000" dirty="0">
            <a:solidFill>
              <a:schemeClr val="tx1"/>
            </a:solidFill>
          </a:endParaRPr>
        </a:p>
      </dgm:t>
    </dgm:pt>
    <dgm:pt modelId="{7E62E91B-08AE-47AD-B89C-5418DE793559}" type="parTrans" cxnId="{41BFA096-9E1D-4297-8FDB-F0FC2581A698}">
      <dgm:prSet/>
      <dgm:spPr/>
      <dgm:t>
        <a:bodyPr/>
        <a:lstStyle/>
        <a:p>
          <a:endParaRPr lang="ru-RU"/>
        </a:p>
      </dgm:t>
    </dgm:pt>
    <dgm:pt modelId="{17310292-E7A9-490F-A633-AECB067688CC}" type="sibTrans" cxnId="{41BFA096-9E1D-4297-8FDB-F0FC2581A698}">
      <dgm:prSet/>
      <dgm:spPr/>
      <dgm:t>
        <a:bodyPr/>
        <a:lstStyle/>
        <a:p>
          <a:endParaRPr lang="ru-RU"/>
        </a:p>
      </dgm:t>
    </dgm:pt>
    <dgm:pt modelId="{69DEF1E8-101E-4853-BD48-DEED2386A44B}">
      <dgm:prSet custT="1"/>
      <dgm:spPr>
        <a:gradFill flip="none" rotWithShape="1">
          <a:gsLst>
            <a:gs pos="44000">
              <a:srgbClr val="92D050"/>
            </a:gs>
            <a:gs pos="0">
              <a:srgbClr val="00B050"/>
            </a:gs>
            <a:gs pos="64000">
              <a:srgbClr val="FFC000"/>
            </a:gs>
            <a:gs pos="100000">
              <a:srgbClr val="FFFF00"/>
            </a:gs>
          </a:gsLst>
          <a:lin ang="13500000" scaled="1"/>
          <a:tileRect/>
        </a:gra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Культура, кинематография –    1 942,5</a:t>
          </a:r>
          <a:endParaRPr lang="ru-RU" sz="2000" dirty="0">
            <a:solidFill>
              <a:schemeClr val="tx1"/>
            </a:solidFill>
          </a:endParaRPr>
        </a:p>
      </dgm:t>
    </dgm:pt>
    <dgm:pt modelId="{3F39381E-2EB3-47F4-9280-82C1F78D878E}" type="parTrans" cxnId="{84FDDB46-0782-4EDA-97B9-E98857AC312A}">
      <dgm:prSet/>
      <dgm:spPr/>
      <dgm:t>
        <a:bodyPr/>
        <a:lstStyle/>
        <a:p>
          <a:endParaRPr lang="ru-RU"/>
        </a:p>
      </dgm:t>
    </dgm:pt>
    <dgm:pt modelId="{8EC04F26-741B-4A6E-A423-294C3B1419F0}" type="sibTrans" cxnId="{84FDDB46-0782-4EDA-97B9-E98857AC312A}">
      <dgm:prSet/>
      <dgm:spPr/>
      <dgm:t>
        <a:bodyPr/>
        <a:lstStyle/>
        <a:p>
          <a:endParaRPr lang="ru-RU"/>
        </a:p>
      </dgm:t>
    </dgm:pt>
    <dgm:pt modelId="{0C907944-E7D5-4926-8150-EF1C2B7E60B9}">
      <dgm:prSet custT="1"/>
      <dgm:spPr>
        <a:gradFill flip="none" rotWithShape="1">
          <a:gsLst>
            <a:gs pos="38320">
              <a:srgbClr val="92D050"/>
            </a:gs>
            <a:gs pos="0">
              <a:srgbClr val="00B050"/>
            </a:gs>
            <a:gs pos="68000">
              <a:srgbClr val="FFC000"/>
            </a:gs>
            <a:gs pos="100000">
              <a:srgbClr val="FFFF00"/>
            </a:gs>
          </a:gsLst>
          <a:lin ang="13500000" scaled="1"/>
          <a:tileRect/>
        </a:gra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Национальная экономика – 1 010,7</a:t>
          </a:r>
          <a:endParaRPr lang="ru-RU" sz="2000" dirty="0">
            <a:solidFill>
              <a:schemeClr val="tx1"/>
            </a:solidFill>
          </a:endParaRPr>
        </a:p>
      </dgm:t>
    </dgm:pt>
    <dgm:pt modelId="{15F87578-AD8B-416F-83A7-4D4FE7F5D351}" type="parTrans" cxnId="{493613DF-31F0-4E32-9196-E8A4B312C824}">
      <dgm:prSet/>
      <dgm:spPr/>
      <dgm:t>
        <a:bodyPr/>
        <a:lstStyle/>
        <a:p>
          <a:endParaRPr lang="ru-RU"/>
        </a:p>
      </dgm:t>
    </dgm:pt>
    <dgm:pt modelId="{9D3D219B-2054-45A7-809F-AE36218A66E1}" type="sibTrans" cxnId="{493613DF-31F0-4E32-9196-E8A4B312C824}">
      <dgm:prSet/>
      <dgm:spPr/>
      <dgm:t>
        <a:bodyPr/>
        <a:lstStyle/>
        <a:p>
          <a:endParaRPr lang="ru-RU"/>
        </a:p>
      </dgm:t>
    </dgm:pt>
    <dgm:pt modelId="{4AA42789-1D0A-4289-9FBC-EE3E98BBC730}">
      <dgm:prSet custT="1"/>
      <dgm:spPr>
        <a:gradFill flip="none" rotWithShape="1">
          <a:gsLst>
            <a:gs pos="35040">
              <a:srgbClr val="92D050"/>
            </a:gs>
            <a:gs pos="0">
              <a:srgbClr val="00B050"/>
            </a:gs>
            <a:gs pos="68000">
              <a:srgbClr val="FFC000"/>
            </a:gs>
            <a:gs pos="100000">
              <a:srgbClr val="FFFF00"/>
            </a:gs>
          </a:gsLst>
          <a:lin ang="13500000" scaled="1"/>
          <a:tileRect/>
        </a:gra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Общегосударственные расходы –  8 042,6</a:t>
          </a:r>
          <a:endParaRPr lang="ru-RU" sz="2000" dirty="0">
            <a:solidFill>
              <a:schemeClr val="tx1"/>
            </a:solidFill>
          </a:endParaRPr>
        </a:p>
      </dgm:t>
    </dgm:pt>
    <dgm:pt modelId="{1FFE2CF8-D049-44B3-811C-71D9B25006E0}" type="parTrans" cxnId="{F77BC879-33C2-452E-BF70-9CC0221D1C22}">
      <dgm:prSet/>
      <dgm:spPr/>
      <dgm:t>
        <a:bodyPr/>
        <a:lstStyle/>
        <a:p>
          <a:endParaRPr lang="ru-RU"/>
        </a:p>
      </dgm:t>
    </dgm:pt>
    <dgm:pt modelId="{475CA460-C523-4B92-A014-2959092EF456}" type="sibTrans" cxnId="{F77BC879-33C2-452E-BF70-9CC0221D1C22}">
      <dgm:prSet/>
      <dgm:spPr/>
      <dgm:t>
        <a:bodyPr/>
        <a:lstStyle/>
        <a:p>
          <a:endParaRPr lang="ru-RU"/>
        </a:p>
      </dgm:t>
    </dgm:pt>
    <dgm:pt modelId="{6204B864-B33B-4AC5-8323-D9D6EFEB85F7}">
      <dgm:prSet custT="1"/>
      <dgm:spPr>
        <a:gradFill flip="none" rotWithShape="1">
          <a:gsLst>
            <a:gs pos="43360">
              <a:srgbClr val="FFC000"/>
            </a:gs>
            <a:gs pos="0">
              <a:srgbClr val="FFFF00"/>
            </a:gs>
            <a:gs pos="80000">
              <a:srgbClr val="00B050"/>
            </a:gs>
            <a:gs pos="100000">
              <a:srgbClr val="00B050"/>
            </a:gs>
          </a:gsLst>
          <a:lin ang="13500000" scaled="1"/>
          <a:tileRect/>
        </a:gra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Национальная оборона – 231,1</a:t>
          </a:r>
          <a:endParaRPr lang="ru-RU" sz="2000" dirty="0">
            <a:solidFill>
              <a:schemeClr val="tx1"/>
            </a:solidFill>
          </a:endParaRPr>
        </a:p>
      </dgm:t>
    </dgm:pt>
    <dgm:pt modelId="{62FE2FC8-E9D5-420B-84EC-C27E322BDB16}" type="parTrans" cxnId="{EB5F8F99-253C-4178-8266-BD8C4EB21363}">
      <dgm:prSet/>
      <dgm:spPr/>
      <dgm:t>
        <a:bodyPr/>
        <a:lstStyle/>
        <a:p>
          <a:endParaRPr lang="ru-RU"/>
        </a:p>
      </dgm:t>
    </dgm:pt>
    <dgm:pt modelId="{81C41CFF-21F8-4784-BAC7-135828157654}" type="sibTrans" cxnId="{EB5F8F99-253C-4178-8266-BD8C4EB21363}">
      <dgm:prSet/>
      <dgm:spPr/>
      <dgm:t>
        <a:bodyPr/>
        <a:lstStyle/>
        <a:p>
          <a:endParaRPr lang="ru-RU"/>
        </a:p>
      </dgm:t>
    </dgm:pt>
    <dgm:pt modelId="{A8937CCC-2338-470F-B8AA-1B294BEA63EC}">
      <dgm:prSet custT="1"/>
      <dgm:spPr>
        <a:gradFill flip="none" rotWithShape="1">
          <a:gsLst>
            <a:gs pos="62659">
              <a:srgbClr val="FFC000"/>
            </a:gs>
            <a:gs pos="36320">
              <a:srgbClr val="92D050"/>
            </a:gs>
            <a:gs pos="0">
              <a:srgbClr val="00B050"/>
            </a:gs>
            <a:gs pos="80000">
              <a:srgbClr val="FFFF00"/>
            </a:gs>
            <a:gs pos="100000">
              <a:srgbClr val="FFFF00"/>
            </a:gs>
          </a:gsLst>
          <a:lin ang="13500000" scaled="1"/>
          <a:tileRect/>
        </a:gra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Образование – 14,9</a:t>
          </a:r>
          <a:endParaRPr lang="ru-RU" sz="2000" dirty="0">
            <a:solidFill>
              <a:schemeClr val="tx1"/>
            </a:solidFill>
          </a:endParaRPr>
        </a:p>
      </dgm:t>
    </dgm:pt>
    <dgm:pt modelId="{B5E3DF06-335C-4973-9112-41ACDB3D365C}" type="parTrans" cxnId="{01C97520-D924-459A-9C01-CE645E0CE237}">
      <dgm:prSet/>
      <dgm:spPr/>
      <dgm:t>
        <a:bodyPr/>
        <a:lstStyle/>
        <a:p>
          <a:endParaRPr lang="ru-RU"/>
        </a:p>
      </dgm:t>
    </dgm:pt>
    <dgm:pt modelId="{8598C301-3F4B-41BB-A8AF-0E4723792437}" type="sibTrans" cxnId="{01C97520-D924-459A-9C01-CE645E0CE237}">
      <dgm:prSet/>
      <dgm:spPr/>
      <dgm:t>
        <a:bodyPr/>
        <a:lstStyle/>
        <a:p>
          <a:endParaRPr lang="ru-RU"/>
        </a:p>
      </dgm:t>
    </dgm:pt>
    <dgm:pt modelId="{1A5EB5C1-7273-476C-8080-2C21512EDA66}">
      <dgm:prSet phldrT="[Текст]" custT="1"/>
      <dgm:spPr>
        <a:gradFill flip="none" rotWithShape="1">
          <a:gsLst>
            <a:gs pos="47000">
              <a:srgbClr val="FFC000"/>
            </a:gs>
            <a:gs pos="0">
              <a:srgbClr val="FFFF00"/>
            </a:gs>
            <a:gs pos="72000">
              <a:srgbClr val="00B050"/>
            </a:gs>
            <a:gs pos="100000">
              <a:srgbClr val="00B050"/>
            </a:gs>
          </a:gsLst>
          <a:lin ang="13500000" scaled="1"/>
          <a:tileRect/>
        </a:gra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Социальная политика - 135,9</a:t>
          </a:r>
          <a:endParaRPr lang="ru-RU" sz="2000" dirty="0">
            <a:solidFill>
              <a:schemeClr val="tx1"/>
            </a:solidFill>
          </a:endParaRPr>
        </a:p>
      </dgm:t>
    </dgm:pt>
    <dgm:pt modelId="{BF14B0D8-ADC0-45A7-ADAC-6FBE8727A5A8}" type="parTrans" cxnId="{FF7DC5AF-E91F-431C-B91F-48AC26F9A27A}">
      <dgm:prSet/>
      <dgm:spPr/>
      <dgm:t>
        <a:bodyPr/>
        <a:lstStyle/>
        <a:p>
          <a:endParaRPr lang="ru-RU"/>
        </a:p>
      </dgm:t>
    </dgm:pt>
    <dgm:pt modelId="{24EDAAB9-B54F-4101-AFFC-EDCFD6D691C4}" type="sibTrans" cxnId="{FF7DC5AF-E91F-431C-B91F-48AC26F9A27A}">
      <dgm:prSet/>
      <dgm:spPr/>
      <dgm:t>
        <a:bodyPr/>
        <a:lstStyle/>
        <a:p>
          <a:endParaRPr lang="ru-RU"/>
        </a:p>
      </dgm:t>
    </dgm:pt>
    <dgm:pt modelId="{7A5E598E-0615-4F0B-9722-688679975109}">
      <dgm:prSet custT="1"/>
      <dgm:spPr>
        <a:gradFill flip="none" rotWithShape="1">
          <a:gsLst>
            <a:gs pos="53645">
              <a:srgbClr val="FFC000"/>
            </a:gs>
            <a:gs pos="0">
              <a:srgbClr val="00B050"/>
            </a:gs>
            <a:gs pos="27000">
              <a:srgbClr val="92D050"/>
            </a:gs>
            <a:gs pos="90000">
              <a:srgbClr val="FFFF00"/>
            </a:gs>
          </a:gsLst>
          <a:lin ang="2700000" scaled="1"/>
          <a:tileRect/>
        </a:gra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Физическая</a:t>
          </a:r>
          <a:r>
            <a:rPr lang="ru-RU" sz="2000" dirty="0" smtClean="0">
              <a:latin typeface="+mn-lt"/>
              <a:cs typeface="Times New Roman" pitchFamily="18" charset="0"/>
            </a:rPr>
            <a:t> </a:t>
          </a:r>
          <a:r>
            <a:rPr lang="ru-RU" sz="20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культура и спорт – 500,1</a:t>
          </a:r>
          <a:endParaRPr lang="ru-RU" sz="20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52872556-508C-49A7-B4C3-E96CC0DA1B9C}" type="parTrans" cxnId="{7400D877-BDE9-4528-82FB-B9994D9E30D2}">
      <dgm:prSet/>
      <dgm:spPr/>
      <dgm:t>
        <a:bodyPr/>
        <a:lstStyle/>
        <a:p>
          <a:endParaRPr lang="ru-RU"/>
        </a:p>
      </dgm:t>
    </dgm:pt>
    <dgm:pt modelId="{18EB56A5-0C38-4F6F-B44A-564A5A879B35}" type="sibTrans" cxnId="{7400D877-BDE9-4528-82FB-B9994D9E30D2}">
      <dgm:prSet/>
      <dgm:spPr/>
      <dgm:t>
        <a:bodyPr/>
        <a:lstStyle/>
        <a:p>
          <a:endParaRPr lang="ru-RU"/>
        </a:p>
      </dgm:t>
    </dgm:pt>
    <dgm:pt modelId="{4F857FE0-A490-416A-AB44-AF921ADEFDC2}" type="pres">
      <dgm:prSet presAssocID="{D696A80F-1D28-4518-90F9-C4D30EAB3E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449498-C424-41AB-9CCD-886D9B429D3A}" type="pres">
      <dgm:prSet presAssocID="{A568777A-3DBF-4325-81FF-13106F66DEC1}" presName="node" presStyleLbl="node1" presStyleIdx="0" presStyleCnt="9" custScaleX="306436" custScaleY="255458" custLinFactNeighborX="-39314" custLinFactNeighborY="10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C9E09-9345-4D04-9F89-0AA0F9E9A02F}" type="pres">
      <dgm:prSet presAssocID="{DA84E366-3B01-4F24-92FE-54F713F88EE4}" presName="sibTrans" presStyleCnt="0"/>
      <dgm:spPr/>
    </dgm:pt>
    <dgm:pt modelId="{0AD6E748-946B-4E14-B543-5CA396DC0017}" type="pres">
      <dgm:prSet presAssocID="{1A5EB5C1-7273-476C-8080-2C21512EDA66}" presName="node" presStyleLbl="node1" presStyleIdx="1" presStyleCnt="9" custScaleX="244103" custScaleY="244616" custLinFactNeighborX="680" custLinFactNeighborY="4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ECE33-8918-48E2-AD07-86A274C79217}" type="pres">
      <dgm:prSet presAssocID="{24EDAAB9-B54F-4101-AFFC-EDCFD6D691C4}" presName="sibTrans" presStyleCnt="0"/>
      <dgm:spPr/>
    </dgm:pt>
    <dgm:pt modelId="{67B91947-8B65-46CF-AB13-AC374E00958B}" type="pres">
      <dgm:prSet presAssocID="{22A45959-32C1-4305-AFDC-EE5E6C05785D}" presName="node" presStyleLbl="node1" presStyleIdx="2" presStyleCnt="9" custScaleX="276942" custScaleY="255497" custLinFactNeighborX="45184" custLinFactNeighborY="10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5439C-B28A-4C96-A21E-CCCBD2F31FB9}" type="pres">
      <dgm:prSet presAssocID="{17310292-E7A9-490F-A633-AECB067688CC}" presName="sibTrans" presStyleCnt="0"/>
      <dgm:spPr/>
    </dgm:pt>
    <dgm:pt modelId="{3D9E3F1C-1120-4538-8F74-DC8219E563E3}" type="pres">
      <dgm:prSet presAssocID="{6204B864-B33B-4AC5-8323-D9D6EFEB85F7}" presName="node" presStyleLbl="node1" presStyleIdx="3" presStyleCnt="9" custScaleX="311314" custScaleY="234696" custLinFactX="-28514" custLinFactY="100000" custLinFactNeighborX="-100000" custLinFactNeighborY="172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8DCC4-2FDA-466F-B902-773FF27066FE}" type="pres">
      <dgm:prSet presAssocID="{81C41CFF-21F8-4784-BAC7-135828157654}" presName="sibTrans" presStyleCnt="0"/>
      <dgm:spPr/>
    </dgm:pt>
    <dgm:pt modelId="{21649447-6748-45DA-83CA-A72A1E62CA50}" type="pres">
      <dgm:prSet presAssocID="{69DEF1E8-101E-4853-BD48-DEED2386A44B}" presName="node" presStyleLbl="node1" presStyleIdx="4" presStyleCnt="9" custScaleX="262245" custScaleY="255458" custLinFactX="-126988" custLinFactNeighborX="-200000" custLinFactNeighborY="20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89F9A-C88B-4B09-A069-65E8876EE3B2}" type="pres">
      <dgm:prSet presAssocID="{8EC04F26-741B-4A6E-A423-294C3B1419F0}" presName="sibTrans" presStyleCnt="0"/>
      <dgm:spPr/>
    </dgm:pt>
    <dgm:pt modelId="{88F28A98-1257-4996-8C2A-A26E17D637D3}" type="pres">
      <dgm:prSet presAssocID="{A8937CCC-2338-470F-B8AA-1B294BEA63EC}" presName="node" presStyleLbl="node1" presStyleIdx="5" presStyleCnt="9" custScaleX="238773" custScaleY="256816" custLinFactNeighborX="-2545" custLinFactNeighborY="20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AAA72-EAB5-4228-BBA7-734B0685002A}" type="pres">
      <dgm:prSet presAssocID="{8598C301-3F4B-41BB-A8AF-0E4723792437}" presName="sibTrans" presStyleCnt="0"/>
      <dgm:spPr/>
    </dgm:pt>
    <dgm:pt modelId="{7BE213F3-F328-4968-BA4F-4185A4462185}" type="pres">
      <dgm:prSet presAssocID="{0C907944-E7D5-4926-8150-EF1C2B7E60B9}" presName="node" presStyleLbl="node1" presStyleIdx="6" presStyleCnt="9" custScaleX="251764" custScaleY="207888" custLinFactX="245019" custLinFactNeighborX="300000" custLinFactNeighborY="2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9F2EB-8B03-4A56-9D74-4B33623B4CF0}" type="pres">
      <dgm:prSet presAssocID="{9D3D219B-2054-45A7-809F-AE36218A66E1}" presName="sibTrans" presStyleCnt="0"/>
      <dgm:spPr/>
    </dgm:pt>
    <dgm:pt modelId="{B920085A-DADD-43E1-A17C-F814C0308977}" type="pres">
      <dgm:prSet presAssocID="{7A5E598E-0615-4F0B-9722-688679975109}" presName="node" presStyleLbl="node1" presStyleIdx="7" presStyleCnt="9" custScaleX="242502" custScaleY="228202" custLinFactNeighborX="21723" custLinFactNeighborY="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1136D-F823-42B7-A61C-5883E7E45F7B}" type="pres">
      <dgm:prSet presAssocID="{18EB56A5-0C38-4F6F-B44A-564A5A879B35}" presName="sibTrans" presStyleCnt="0"/>
      <dgm:spPr/>
    </dgm:pt>
    <dgm:pt modelId="{9EC357FC-03AD-474F-B9B0-53F7E5302771}" type="pres">
      <dgm:prSet presAssocID="{4AA42789-1D0A-4289-9FBC-EE3E98BBC730}" presName="node" presStyleLbl="node1" presStyleIdx="8" presStyleCnt="9" custScaleX="270496" custScaleY="255458" custLinFactX="-100000" custLinFactY="-100000" custLinFactNeighborX="-146177" custLinFactNeighborY="-155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7BC879-33C2-452E-BF70-9CC0221D1C22}" srcId="{D696A80F-1D28-4518-90F9-C4D30EAB3E53}" destId="{4AA42789-1D0A-4289-9FBC-EE3E98BBC730}" srcOrd="8" destOrd="0" parTransId="{1FFE2CF8-D049-44B3-811C-71D9B25006E0}" sibTransId="{475CA460-C523-4B92-A014-2959092EF456}"/>
    <dgm:cxn modelId="{EB5F8F99-253C-4178-8266-BD8C4EB21363}" srcId="{D696A80F-1D28-4518-90F9-C4D30EAB3E53}" destId="{6204B864-B33B-4AC5-8323-D9D6EFEB85F7}" srcOrd="3" destOrd="0" parTransId="{62FE2FC8-E9D5-420B-84EC-C27E322BDB16}" sibTransId="{81C41CFF-21F8-4784-BAC7-135828157654}"/>
    <dgm:cxn modelId="{FF7DC5AF-E91F-431C-B91F-48AC26F9A27A}" srcId="{D696A80F-1D28-4518-90F9-C4D30EAB3E53}" destId="{1A5EB5C1-7273-476C-8080-2C21512EDA66}" srcOrd="1" destOrd="0" parTransId="{BF14B0D8-ADC0-45A7-ADAC-6FBE8727A5A8}" sibTransId="{24EDAAB9-B54F-4101-AFFC-EDCFD6D691C4}"/>
    <dgm:cxn modelId="{A553DA61-A94C-4415-8AEC-CE116E99DA50}" type="presOf" srcId="{A8937CCC-2338-470F-B8AA-1B294BEA63EC}" destId="{88F28A98-1257-4996-8C2A-A26E17D637D3}" srcOrd="0" destOrd="0" presId="urn:microsoft.com/office/officeart/2005/8/layout/default#1"/>
    <dgm:cxn modelId="{7400D877-BDE9-4528-82FB-B9994D9E30D2}" srcId="{D696A80F-1D28-4518-90F9-C4D30EAB3E53}" destId="{7A5E598E-0615-4F0B-9722-688679975109}" srcOrd="7" destOrd="0" parTransId="{52872556-508C-49A7-B4C3-E96CC0DA1B9C}" sibTransId="{18EB56A5-0C38-4F6F-B44A-564A5A879B35}"/>
    <dgm:cxn modelId="{B2708F1A-DA8D-49E9-8298-D794507F7D9E}" type="presOf" srcId="{7A5E598E-0615-4F0B-9722-688679975109}" destId="{B920085A-DADD-43E1-A17C-F814C0308977}" srcOrd="0" destOrd="0" presId="urn:microsoft.com/office/officeart/2005/8/layout/default#1"/>
    <dgm:cxn modelId="{BB75214B-0E13-43D6-B807-2FDA512BDC68}" type="presOf" srcId="{1A5EB5C1-7273-476C-8080-2C21512EDA66}" destId="{0AD6E748-946B-4E14-B543-5CA396DC0017}" srcOrd="0" destOrd="0" presId="urn:microsoft.com/office/officeart/2005/8/layout/default#1"/>
    <dgm:cxn modelId="{7817F5D7-08A1-461F-8CD4-F095C5065CC8}" srcId="{D696A80F-1D28-4518-90F9-C4D30EAB3E53}" destId="{A568777A-3DBF-4325-81FF-13106F66DEC1}" srcOrd="0" destOrd="0" parTransId="{89A12FE5-36B8-42CF-88D7-9B36AB43B5C5}" sibTransId="{DA84E366-3B01-4F24-92FE-54F713F88EE4}"/>
    <dgm:cxn modelId="{84FDDB46-0782-4EDA-97B9-E98857AC312A}" srcId="{D696A80F-1D28-4518-90F9-C4D30EAB3E53}" destId="{69DEF1E8-101E-4853-BD48-DEED2386A44B}" srcOrd="4" destOrd="0" parTransId="{3F39381E-2EB3-47F4-9280-82C1F78D878E}" sibTransId="{8EC04F26-741B-4A6E-A423-294C3B1419F0}"/>
    <dgm:cxn modelId="{6B71DFB6-4C15-4B8C-8D8F-C873BED2D01B}" type="presOf" srcId="{6204B864-B33B-4AC5-8323-D9D6EFEB85F7}" destId="{3D9E3F1C-1120-4538-8F74-DC8219E563E3}" srcOrd="0" destOrd="0" presId="urn:microsoft.com/office/officeart/2005/8/layout/default#1"/>
    <dgm:cxn modelId="{93F53F2E-E4B6-4F12-A574-924B22F39F0E}" type="presOf" srcId="{D696A80F-1D28-4518-90F9-C4D30EAB3E53}" destId="{4F857FE0-A490-416A-AB44-AF921ADEFDC2}" srcOrd="0" destOrd="0" presId="urn:microsoft.com/office/officeart/2005/8/layout/default#1"/>
    <dgm:cxn modelId="{9AFF42F0-56A0-4944-B751-F9EA321CEE31}" type="presOf" srcId="{4AA42789-1D0A-4289-9FBC-EE3E98BBC730}" destId="{9EC357FC-03AD-474F-B9B0-53F7E5302771}" srcOrd="0" destOrd="0" presId="urn:microsoft.com/office/officeart/2005/8/layout/default#1"/>
    <dgm:cxn modelId="{152D8AF8-26F9-404A-8ECD-081223C5B3C1}" type="presOf" srcId="{69DEF1E8-101E-4853-BD48-DEED2386A44B}" destId="{21649447-6748-45DA-83CA-A72A1E62CA50}" srcOrd="0" destOrd="0" presId="urn:microsoft.com/office/officeart/2005/8/layout/default#1"/>
    <dgm:cxn modelId="{53B06F25-93B3-4FC1-81D8-FC42E622E237}" type="presOf" srcId="{0C907944-E7D5-4926-8150-EF1C2B7E60B9}" destId="{7BE213F3-F328-4968-BA4F-4185A4462185}" srcOrd="0" destOrd="0" presId="urn:microsoft.com/office/officeart/2005/8/layout/default#1"/>
    <dgm:cxn modelId="{41BFA096-9E1D-4297-8FDB-F0FC2581A698}" srcId="{D696A80F-1D28-4518-90F9-C4D30EAB3E53}" destId="{22A45959-32C1-4305-AFDC-EE5E6C05785D}" srcOrd="2" destOrd="0" parTransId="{7E62E91B-08AE-47AD-B89C-5418DE793559}" sibTransId="{17310292-E7A9-490F-A633-AECB067688CC}"/>
    <dgm:cxn modelId="{493613DF-31F0-4E32-9196-E8A4B312C824}" srcId="{D696A80F-1D28-4518-90F9-C4D30EAB3E53}" destId="{0C907944-E7D5-4926-8150-EF1C2B7E60B9}" srcOrd="6" destOrd="0" parTransId="{15F87578-AD8B-416F-83A7-4D4FE7F5D351}" sibTransId="{9D3D219B-2054-45A7-809F-AE36218A66E1}"/>
    <dgm:cxn modelId="{E4A14E23-1E58-4D68-9841-4A941A4905AD}" type="presOf" srcId="{A568777A-3DBF-4325-81FF-13106F66DEC1}" destId="{C5449498-C424-41AB-9CCD-886D9B429D3A}" srcOrd="0" destOrd="0" presId="urn:microsoft.com/office/officeart/2005/8/layout/default#1"/>
    <dgm:cxn modelId="{75D3A7F4-7794-4AAE-A9CE-DD083172CF5E}" type="presOf" srcId="{22A45959-32C1-4305-AFDC-EE5E6C05785D}" destId="{67B91947-8B65-46CF-AB13-AC374E00958B}" srcOrd="0" destOrd="0" presId="urn:microsoft.com/office/officeart/2005/8/layout/default#1"/>
    <dgm:cxn modelId="{01C97520-D924-459A-9C01-CE645E0CE237}" srcId="{D696A80F-1D28-4518-90F9-C4D30EAB3E53}" destId="{A8937CCC-2338-470F-B8AA-1B294BEA63EC}" srcOrd="5" destOrd="0" parTransId="{B5E3DF06-335C-4973-9112-41ACDB3D365C}" sibTransId="{8598C301-3F4B-41BB-A8AF-0E4723792437}"/>
    <dgm:cxn modelId="{C7B2784A-3C30-4888-8FB3-57798E0337B7}" type="presParOf" srcId="{4F857FE0-A490-416A-AB44-AF921ADEFDC2}" destId="{C5449498-C424-41AB-9CCD-886D9B429D3A}" srcOrd="0" destOrd="0" presId="urn:microsoft.com/office/officeart/2005/8/layout/default#1"/>
    <dgm:cxn modelId="{DB107A0C-CB9F-4216-99ED-C3F5879B2C0E}" type="presParOf" srcId="{4F857FE0-A490-416A-AB44-AF921ADEFDC2}" destId="{617C9E09-9345-4D04-9F89-0AA0F9E9A02F}" srcOrd="1" destOrd="0" presId="urn:microsoft.com/office/officeart/2005/8/layout/default#1"/>
    <dgm:cxn modelId="{73DF8CD2-AE1F-49AA-8ED9-14259C9433CC}" type="presParOf" srcId="{4F857FE0-A490-416A-AB44-AF921ADEFDC2}" destId="{0AD6E748-946B-4E14-B543-5CA396DC0017}" srcOrd="2" destOrd="0" presId="urn:microsoft.com/office/officeart/2005/8/layout/default#1"/>
    <dgm:cxn modelId="{3304534D-C7A1-4C47-BEBD-18FA8D8F7430}" type="presParOf" srcId="{4F857FE0-A490-416A-AB44-AF921ADEFDC2}" destId="{5FFECE33-8918-48E2-AD07-86A274C79217}" srcOrd="3" destOrd="0" presId="urn:microsoft.com/office/officeart/2005/8/layout/default#1"/>
    <dgm:cxn modelId="{7EDB5B9C-D7A8-48AA-B172-188CD9B7D95B}" type="presParOf" srcId="{4F857FE0-A490-416A-AB44-AF921ADEFDC2}" destId="{67B91947-8B65-46CF-AB13-AC374E00958B}" srcOrd="4" destOrd="0" presId="urn:microsoft.com/office/officeart/2005/8/layout/default#1"/>
    <dgm:cxn modelId="{DA6BB0F3-D8F6-4C1F-AB98-A1BA9F36A81E}" type="presParOf" srcId="{4F857FE0-A490-416A-AB44-AF921ADEFDC2}" destId="{7425439C-B28A-4C96-A21E-CCCBD2F31FB9}" srcOrd="5" destOrd="0" presId="urn:microsoft.com/office/officeart/2005/8/layout/default#1"/>
    <dgm:cxn modelId="{81A68D4C-4565-4C2A-B267-705A20C7235F}" type="presParOf" srcId="{4F857FE0-A490-416A-AB44-AF921ADEFDC2}" destId="{3D9E3F1C-1120-4538-8F74-DC8219E563E3}" srcOrd="6" destOrd="0" presId="urn:microsoft.com/office/officeart/2005/8/layout/default#1"/>
    <dgm:cxn modelId="{FEC6949B-920F-4186-9E36-E25BB8E5CE2F}" type="presParOf" srcId="{4F857FE0-A490-416A-AB44-AF921ADEFDC2}" destId="{2F08DCC4-2FDA-466F-B902-773FF27066FE}" srcOrd="7" destOrd="0" presId="urn:microsoft.com/office/officeart/2005/8/layout/default#1"/>
    <dgm:cxn modelId="{82B200C2-2F32-4676-B7ED-AE81D4C700E6}" type="presParOf" srcId="{4F857FE0-A490-416A-AB44-AF921ADEFDC2}" destId="{21649447-6748-45DA-83CA-A72A1E62CA50}" srcOrd="8" destOrd="0" presId="urn:microsoft.com/office/officeart/2005/8/layout/default#1"/>
    <dgm:cxn modelId="{FCCA7C72-1249-4F3F-8918-3CA264BB5F74}" type="presParOf" srcId="{4F857FE0-A490-416A-AB44-AF921ADEFDC2}" destId="{B7489F9A-C88B-4B09-A069-65E8876EE3B2}" srcOrd="9" destOrd="0" presId="urn:microsoft.com/office/officeart/2005/8/layout/default#1"/>
    <dgm:cxn modelId="{915F35FB-F362-49B4-ACD6-D340D07E9D99}" type="presParOf" srcId="{4F857FE0-A490-416A-AB44-AF921ADEFDC2}" destId="{88F28A98-1257-4996-8C2A-A26E17D637D3}" srcOrd="10" destOrd="0" presId="urn:microsoft.com/office/officeart/2005/8/layout/default#1"/>
    <dgm:cxn modelId="{073D2892-88C1-4896-9074-7A041A9B50EB}" type="presParOf" srcId="{4F857FE0-A490-416A-AB44-AF921ADEFDC2}" destId="{CB9AAA72-EAB5-4228-BBA7-734B0685002A}" srcOrd="11" destOrd="0" presId="urn:microsoft.com/office/officeart/2005/8/layout/default#1"/>
    <dgm:cxn modelId="{2D347B23-164F-422F-88C1-87441A6AB743}" type="presParOf" srcId="{4F857FE0-A490-416A-AB44-AF921ADEFDC2}" destId="{7BE213F3-F328-4968-BA4F-4185A4462185}" srcOrd="12" destOrd="0" presId="urn:microsoft.com/office/officeart/2005/8/layout/default#1"/>
    <dgm:cxn modelId="{B66C82AC-CDB2-4BD1-9211-CA0767CCA00D}" type="presParOf" srcId="{4F857FE0-A490-416A-AB44-AF921ADEFDC2}" destId="{45C9F2EB-8B03-4A56-9D74-4B33623B4CF0}" srcOrd="13" destOrd="0" presId="urn:microsoft.com/office/officeart/2005/8/layout/default#1"/>
    <dgm:cxn modelId="{4AEF6FC6-50B6-4B5D-B188-A8F40AB2DEF3}" type="presParOf" srcId="{4F857FE0-A490-416A-AB44-AF921ADEFDC2}" destId="{B920085A-DADD-43E1-A17C-F814C0308977}" srcOrd="14" destOrd="0" presId="urn:microsoft.com/office/officeart/2005/8/layout/default#1"/>
    <dgm:cxn modelId="{7AF808B4-A7A0-4441-8A44-2C919479BAC3}" type="presParOf" srcId="{4F857FE0-A490-416A-AB44-AF921ADEFDC2}" destId="{FA21136D-F823-42B7-A61C-5883E7E45F7B}" srcOrd="15" destOrd="0" presId="urn:microsoft.com/office/officeart/2005/8/layout/default#1"/>
    <dgm:cxn modelId="{C220F30C-B608-48A8-8C1B-638CEF970497}" type="presParOf" srcId="{4F857FE0-A490-416A-AB44-AF921ADEFDC2}" destId="{9EC357FC-03AD-474F-B9B0-53F7E5302771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09C8E-1F78-4C74-A991-B852EDD0B35D}">
      <dsp:nvSpPr>
        <dsp:cNvPr id="0" name=""/>
        <dsp:cNvSpPr/>
      </dsp:nvSpPr>
      <dsp:spPr>
        <a:xfrm>
          <a:off x="0" y="0"/>
          <a:ext cx="4309938" cy="43099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D42BE9-0EE8-47C7-8766-2FBAF81D314C}">
      <dsp:nvSpPr>
        <dsp:cNvPr id="0" name=""/>
        <dsp:cNvSpPr/>
      </dsp:nvSpPr>
      <dsp:spPr>
        <a:xfrm>
          <a:off x="2154969" y="0"/>
          <a:ext cx="6074630" cy="4309938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Земельный налог </a:t>
          </a:r>
          <a:r>
            <a:rPr lang="ru-RU" sz="1200" b="1" kern="1200" dirty="0" smtClean="0">
              <a:latin typeface="Arial Black" pitchFamily="34" charset="0"/>
            </a:rPr>
            <a:t>– 1 867,6</a:t>
          </a:r>
          <a:endParaRPr lang="ru-RU" sz="1200" b="1" kern="1200" dirty="0">
            <a:latin typeface="Arial Black" pitchFamily="34" charset="0"/>
          </a:endParaRPr>
        </a:p>
      </dsp:txBody>
      <dsp:txXfrm>
        <a:off x="2154969" y="0"/>
        <a:ext cx="6074630" cy="689590"/>
      </dsp:txXfrm>
    </dsp:sp>
    <dsp:sp modelId="{63E2A6B5-E82D-4991-8EE1-5B4A4EE92D6E}">
      <dsp:nvSpPr>
        <dsp:cNvPr id="0" name=""/>
        <dsp:cNvSpPr/>
      </dsp:nvSpPr>
      <dsp:spPr>
        <a:xfrm>
          <a:off x="452543" y="689590"/>
          <a:ext cx="3404851" cy="340485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1395243"/>
                <a:satOff val="-7643"/>
                <a:lumOff val="2353"/>
                <a:alphaOff val="0"/>
                <a:shade val="51000"/>
                <a:satMod val="130000"/>
              </a:schemeClr>
            </a:gs>
            <a:gs pos="80000">
              <a:schemeClr val="accent3">
                <a:hueOff val="-1395243"/>
                <a:satOff val="-7643"/>
                <a:lumOff val="2353"/>
                <a:alphaOff val="0"/>
                <a:shade val="93000"/>
                <a:satMod val="130000"/>
              </a:schemeClr>
            </a:gs>
            <a:gs pos="100000">
              <a:schemeClr val="accent3">
                <a:hueOff val="-1395243"/>
                <a:satOff val="-7643"/>
                <a:lumOff val="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473E48-44BF-42A3-A51F-22ABA9BCD399}">
      <dsp:nvSpPr>
        <dsp:cNvPr id="0" name=""/>
        <dsp:cNvSpPr/>
      </dsp:nvSpPr>
      <dsp:spPr>
        <a:xfrm>
          <a:off x="2154969" y="689590"/>
          <a:ext cx="6074630" cy="340485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9525" cap="flat" cmpd="sng" algn="ctr">
          <a:solidFill>
            <a:schemeClr val="accent3">
              <a:hueOff val="-1395243"/>
              <a:satOff val="-7643"/>
              <a:lumOff val="23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Black" pitchFamily="34" charset="0"/>
            </a:rPr>
            <a:t>Налоги на доходы  физических лиц – 4 321,7</a:t>
          </a:r>
          <a:endParaRPr lang="ru-RU" sz="1800" kern="1200" dirty="0">
            <a:latin typeface="Arial Black" pitchFamily="34" charset="0"/>
          </a:endParaRPr>
        </a:p>
      </dsp:txBody>
      <dsp:txXfrm>
        <a:off x="2154969" y="689590"/>
        <a:ext cx="6074630" cy="689590"/>
      </dsp:txXfrm>
    </dsp:sp>
    <dsp:sp modelId="{4451A926-513A-4037-8E92-DD9A4ED38369}">
      <dsp:nvSpPr>
        <dsp:cNvPr id="0" name=""/>
        <dsp:cNvSpPr/>
      </dsp:nvSpPr>
      <dsp:spPr>
        <a:xfrm>
          <a:off x="905087" y="1379180"/>
          <a:ext cx="2499764" cy="249976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2790486"/>
                <a:satOff val="-15286"/>
                <a:lumOff val="4706"/>
                <a:alphaOff val="0"/>
                <a:shade val="51000"/>
                <a:satMod val="130000"/>
              </a:schemeClr>
            </a:gs>
            <a:gs pos="80000">
              <a:schemeClr val="accent3">
                <a:hueOff val="-2790486"/>
                <a:satOff val="-15286"/>
                <a:lumOff val="4706"/>
                <a:alphaOff val="0"/>
                <a:shade val="93000"/>
                <a:satMod val="130000"/>
              </a:schemeClr>
            </a:gs>
            <a:gs pos="100000">
              <a:schemeClr val="accent3">
                <a:hueOff val="-2790486"/>
                <a:satOff val="-15286"/>
                <a:lumOff val="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E84CA4-812D-4EF6-BB1C-3856C96D7C2B}">
      <dsp:nvSpPr>
        <dsp:cNvPr id="0" name=""/>
        <dsp:cNvSpPr/>
      </dsp:nvSpPr>
      <dsp:spPr>
        <a:xfrm>
          <a:off x="2154969" y="1379180"/>
          <a:ext cx="6074630" cy="2499764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accent3">
              <a:hueOff val="-2790486"/>
              <a:satOff val="-15286"/>
              <a:lumOff val="47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Black" pitchFamily="34" charset="0"/>
            </a:rPr>
            <a:t>Налоги на имущество физических лиц – 1 501,0</a:t>
          </a:r>
          <a:endParaRPr lang="ru-RU" sz="1200" b="1" kern="1200" dirty="0">
            <a:latin typeface="Arial Black" pitchFamily="34" charset="0"/>
          </a:endParaRPr>
        </a:p>
      </dsp:txBody>
      <dsp:txXfrm>
        <a:off x="2154969" y="1379180"/>
        <a:ext cx="6074630" cy="689590"/>
      </dsp:txXfrm>
    </dsp:sp>
    <dsp:sp modelId="{9D01DE23-3883-42BE-B616-7298FEA04395}">
      <dsp:nvSpPr>
        <dsp:cNvPr id="0" name=""/>
        <dsp:cNvSpPr/>
      </dsp:nvSpPr>
      <dsp:spPr>
        <a:xfrm>
          <a:off x="1357630" y="2068770"/>
          <a:ext cx="1594677" cy="159467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4185730"/>
                <a:satOff val="-22928"/>
                <a:lumOff val="7059"/>
                <a:alphaOff val="0"/>
                <a:shade val="51000"/>
                <a:satMod val="130000"/>
              </a:schemeClr>
            </a:gs>
            <a:gs pos="80000">
              <a:schemeClr val="accent3">
                <a:hueOff val="-4185730"/>
                <a:satOff val="-22928"/>
                <a:lumOff val="7059"/>
                <a:alphaOff val="0"/>
                <a:shade val="93000"/>
                <a:satMod val="130000"/>
              </a:schemeClr>
            </a:gs>
            <a:gs pos="100000">
              <a:schemeClr val="accent3">
                <a:hueOff val="-4185730"/>
                <a:satOff val="-22928"/>
                <a:lumOff val="7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C85233-A16C-4691-A20D-D932DC230BC3}">
      <dsp:nvSpPr>
        <dsp:cNvPr id="0" name=""/>
        <dsp:cNvSpPr/>
      </dsp:nvSpPr>
      <dsp:spPr>
        <a:xfrm>
          <a:off x="2154969" y="2068770"/>
          <a:ext cx="6074630" cy="1594677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hueOff val="-4185730"/>
              <a:satOff val="-22928"/>
              <a:lumOff val="70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0" kern="1200" dirty="0" smtClean="0">
            <a:latin typeface="Arial Black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latin typeface="Arial Black" pitchFamily="34" charset="0"/>
            </a:rPr>
            <a:t>Единый сельскохозяйственный налог – 499,0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2154969" y="2068770"/>
        <a:ext cx="6074630" cy="689590"/>
      </dsp:txXfrm>
    </dsp:sp>
    <dsp:sp modelId="{68EB915C-7BE8-4707-8520-7891401CB0F5}">
      <dsp:nvSpPr>
        <dsp:cNvPr id="0" name=""/>
        <dsp:cNvSpPr/>
      </dsp:nvSpPr>
      <dsp:spPr>
        <a:xfrm>
          <a:off x="1810174" y="2758360"/>
          <a:ext cx="689590" cy="68959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5580973"/>
                <a:satOff val="-30571"/>
                <a:lumOff val="9412"/>
                <a:alphaOff val="0"/>
                <a:shade val="51000"/>
                <a:satMod val="130000"/>
              </a:schemeClr>
            </a:gs>
            <a:gs pos="80000">
              <a:schemeClr val="accent3">
                <a:hueOff val="-5580973"/>
                <a:satOff val="-30571"/>
                <a:lumOff val="9412"/>
                <a:alphaOff val="0"/>
                <a:shade val="93000"/>
                <a:satMod val="130000"/>
              </a:schemeClr>
            </a:gs>
            <a:gs pos="100000">
              <a:schemeClr val="accent3">
                <a:hueOff val="-5580973"/>
                <a:satOff val="-30571"/>
                <a:lumOff val="9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D609ED-6F1E-4D87-A083-20C6B691FF11}">
      <dsp:nvSpPr>
        <dsp:cNvPr id="0" name=""/>
        <dsp:cNvSpPr/>
      </dsp:nvSpPr>
      <dsp:spPr>
        <a:xfrm>
          <a:off x="2154969" y="2758360"/>
          <a:ext cx="6074630" cy="689590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3">
              <a:hueOff val="-5580973"/>
              <a:satOff val="-30571"/>
              <a:lumOff val="941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Неналоговые доходы – 107,9</a:t>
          </a:r>
          <a:endParaRPr lang="ru-RU" sz="1200" kern="1200" dirty="0">
            <a:latin typeface="Arial Black" pitchFamily="34" charset="0"/>
          </a:endParaRPr>
        </a:p>
      </dsp:txBody>
      <dsp:txXfrm>
        <a:off x="2154969" y="2758360"/>
        <a:ext cx="6074630" cy="689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49498-C424-41AB-9CCD-886D9B429D3A}">
      <dsp:nvSpPr>
        <dsp:cNvPr id="0" name=""/>
        <dsp:cNvSpPr/>
      </dsp:nvSpPr>
      <dsp:spPr>
        <a:xfrm>
          <a:off x="0" y="57888"/>
          <a:ext cx="2884484" cy="1442776"/>
        </a:xfrm>
        <a:prstGeom prst="rect">
          <a:avLst/>
        </a:prstGeom>
        <a:gradFill flip="none" rotWithShape="1">
          <a:gsLst>
            <a:gs pos="48640">
              <a:srgbClr val="FFAF00"/>
            </a:gs>
            <a:gs pos="0">
              <a:srgbClr val="FFFF00"/>
            </a:gs>
            <a:gs pos="80000">
              <a:srgbClr val="00B050"/>
            </a:gs>
            <a:gs pos="100000">
              <a:srgbClr val="00B050"/>
            </a:gs>
          </a:gsLst>
          <a:lin ang="135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Национальная безопасность и правоохранительная деятельность – 474,9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57888"/>
        <a:ext cx="2884484" cy="1442776"/>
      </dsp:txXfrm>
    </dsp:sp>
    <dsp:sp modelId="{0AD6E748-946B-4E14-B543-5CA396DC0017}">
      <dsp:nvSpPr>
        <dsp:cNvPr id="0" name=""/>
        <dsp:cNvSpPr/>
      </dsp:nvSpPr>
      <dsp:spPr>
        <a:xfrm>
          <a:off x="3111142" y="58617"/>
          <a:ext cx="2297743" cy="1381543"/>
        </a:xfrm>
        <a:prstGeom prst="rect">
          <a:avLst/>
        </a:prstGeom>
        <a:gradFill flip="none" rotWithShape="1">
          <a:gsLst>
            <a:gs pos="47000">
              <a:srgbClr val="FFC000"/>
            </a:gs>
            <a:gs pos="0">
              <a:srgbClr val="FFFF00"/>
            </a:gs>
            <a:gs pos="72000">
              <a:srgbClr val="00B050"/>
            </a:gs>
            <a:gs pos="100000">
              <a:srgbClr val="00B050"/>
            </a:gs>
          </a:gsLst>
          <a:lin ang="135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Социальная политика - 135,9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111142" y="58617"/>
        <a:ext cx="2297743" cy="1381543"/>
      </dsp:txXfrm>
    </dsp:sp>
    <dsp:sp modelId="{67B91947-8B65-46CF-AB13-AC374E00958B}">
      <dsp:nvSpPr>
        <dsp:cNvPr id="0" name=""/>
        <dsp:cNvSpPr/>
      </dsp:nvSpPr>
      <dsp:spPr>
        <a:xfrm>
          <a:off x="5622743" y="61381"/>
          <a:ext cx="2606856" cy="1442997"/>
        </a:xfrm>
        <a:prstGeom prst="rect">
          <a:avLst/>
        </a:prstGeom>
        <a:gradFill flip="none" rotWithShape="1">
          <a:gsLst>
            <a:gs pos="46000">
              <a:srgbClr val="FFC000"/>
            </a:gs>
            <a:gs pos="0">
              <a:srgbClr val="FFFF00"/>
            </a:gs>
            <a:gs pos="80000">
              <a:srgbClr val="00B050"/>
            </a:gs>
            <a:gs pos="100000">
              <a:srgbClr val="00B050"/>
            </a:gs>
          </a:gsLst>
          <a:lin ang="135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Жилищно-коммунальное хозяйство – 7 148,3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622743" y="61381"/>
        <a:ext cx="2606856" cy="1442997"/>
      </dsp:txXfrm>
    </dsp:sp>
    <dsp:sp modelId="{3D9E3F1C-1120-4538-8F74-DC8219E563E3}">
      <dsp:nvSpPr>
        <dsp:cNvPr id="0" name=""/>
        <dsp:cNvSpPr/>
      </dsp:nvSpPr>
      <dsp:spPr>
        <a:xfrm>
          <a:off x="0" y="3138981"/>
          <a:ext cx="2930400" cy="1325517"/>
        </a:xfrm>
        <a:prstGeom prst="rect">
          <a:avLst/>
        </a:prstGeom>
        <a:gradFill flip="none" rotWithShape="1">
          <a:gsLst>
            <a:gs pos="43360">
              <a:srgbClr val="FFC000"/>
            </a:gs>
            <a:gs pos="0">
              <a:srgbClr val="FFFF00"/>
            </a:gs>
            <a:gs pos="80000">
              <a:srgbClr val="00B050"/>
            </a:gs>
            <a:gs pos="100000">
              <a:srgbClr val="00B050"/>
            </a:gs>
          </a:gsLst>
          <a:lin ang="135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Национальная оборона – 231,1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3138981"/>
        <a:ext cx="2930400" cy="1325517"/>
      </dsp:txXfrm>
    </dsp:sp>
    <dsp:sp modelId="{21649447-6748-45DA-83CA-A72A1E62CA50}">
      <dsp:nvSpPr>
        <dsp:cNvPr id="0" name=""/>
        <dsp:cNvSpPr/>
      </dsp:nvSpPr>
      <dsp:spPr>
        <a:xfrm>
          <a:off x="144017" y="1656184"/>
          <a:ext cx="2468513" cy="1442776"/>
        </a:xfrm>
        <a:prstGeom prst="rect">
          <a:avLst/>
        </a:prstGeom>
        <a:gradFill flip="none" rotWithShape="1">
          <a:gsLst>
            <a:gs pos="44000">
              <a:srgbClr val="92D050"/>
            </a:gs>
            <a:gs pos="0">
              <a:srgbClr val="00B050"/>
            </a:gs>
            <a:gs pos="64000">
              <a:srgbClr val="FFC000"/>
            </a:gs>
            <a:gs pos="100000">
              <a:srgbClr val="FFFF00"/>
            </a:gs>
          </a:gsLst>
          <a:lin ang="135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Культура, кинематография –    1 942,5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44017" y="1656184"/>
        <a:ext cx="2468513" cy="1442776"/>
      </dsp:txXfrm>
    </dsp:sp>
    <dsp:sp modelId="{88F28A98-1257-4996-8C2A-A26E17D637D3}">
      <dsp:nvSpPr>
        <dsp:cNvPr id="0" name=""/>
        <dsp:cNvSpPr/>
      </dsp:nvSpPr>
      <dsp:spPr>
        <a:xfrm>
          <a:off x="5760645" y="1656184"/>
          <a:ext cx="2247571" cy="1450446"/>
        </a:xfrm>
        <a:prstGeom prst="rect">
          <a:avLst/>
        </a:prstGeom>
        <a:gradFill flip="none" rotWithShape="1">
          <a:gsLst>
            <a:gs pos="62659">
              <a:srgbClr val="FFC000"/>
            </a:gs>
            <a:gs pos="36320">
              <a:srgbClr val="92D050"/>
            </a:gs>
            <a:gs pos="0">
              <a:srgbClr val="00B050"/>
            </a:gs>
            <a:gs pos="80000">
              <a:srgbClr val="FFFF00"/>
            </a:gs>
            <a:gs pos="100000">
              <a:srgbClr val="FFFF00"/>
            </a:gs>
          </a:gsLst>
          <a:lin ang="135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Образование – 14,9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760645" y="1656184"/>
        <a:ext cx="2247571" cy="1450446"/>
      </dsp:txXfrm>
    </dsp:sp>
    <dsp:sp modelId="{7BE213F3-F328-4968-BA4F-4185A4462185}">
      <dsp:nvSpPr>
        <dsp:cNvPr id="0" name=""/>
        <dsp:cNvSpPr/>
      </dsp:nvSpPr>
      <dsp:spPr>
        <a:xfrm>
          <a:off x="5551582" y="3232970"/>
          <a:ext cx="2369856" cy="1174110"/>
        </a:xfrm>
        <a:prstGeom prst="rect">
          <a:avLst/>
        </a:prstGeom>
        <a:gradFill flip="none" rotWithShape="1">
          <a:gsLst>
            <a:gs pos="38320">
              <a:srgbClr val="92D050"/>
            </a:gs>
            <a:gs pos="0">
              <a:srgbClr val="00B050"/>
            </a:gs>
            <a:gs pos="68000">
              <a:srgbClr val="FFC000"/>
            </a:gs>
            <a:gs pos="100000">
              <a:srgbClr val="FFFF00"/>
            </a:gs>
          </a:gsLst>
          <a:lin ang="135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Национальная экономика – 1 010,7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551582" y="3232970"/>
        <a:ext cx="2369856" cy="1174110"/>
      </dsp:txXfrm>
    </dsp:sp>
    <dsp:sp modelId="{B920085A-DADD-43E1-A17C-F814C0308977}">
      <dsp:nvSpPr>
        <dsp:cNvPr id="0" name=""/>
        <dsp:cNvSpPr/>
      </dsp:nvSpPr>
      <dsp:spPr>
        <a:xfrm>
          <a:off x="3089780" y="3160497"/>
          <a:ext cx="2282672" cy="1288840"/>
        </a:xfrm>
        <a:prstGeom prst="rect">
          <a:avLst/>
        </a:prstGeom>
        <a:gradFill flip="none" rotWithShape="1">
          <a:gsLst>
            <a:gs pos="53645">
              <a:srgbClr val="FFC000"/>
            </a:gs>
            <a:gs pos="0">
              <a:srgbClr val="00B050"/>
            </a:gs>
            <a:gs pos="27000">
              <a:srgbClr val="92D050"/>
            </a:gs>
            <a:gs pos="90000">
              <a:srgbClr val="FFFF00"/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Физическая</a:t>
          </a:r>
          <a:r>
            <a:rPr lang="ru-RU" sz="2000" kern="1200" dirty="0" smtClean="0">
              <a:latin typeface="+mn-lt"/>
              <a:cs typeface="Times New Roman" pitchFamily="18" charset="0"/>
            </a:rPr>
            <a:t> </a:t>
          </a:r>
          <a:r>
            <a:rPr lang="ru-RU" sz="20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культура и спорт – 500,1</a:t>
          </a:r>
          <a:endParaRPr lang="ru-RU" sz="20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3089780" y="3160497"/>
        <a:ext cx="2282672" cy="1288840"/>
      </dsp:txXfrm>
    </dsp:sp>
    <dsp:sp modelId="{9EC357FC-03AD-474F-B9B0-53F7E5302771}">
      <dsp:nvSpPr>
        <dsp:cNvPr id="0" name=""/>
        <dsp:cNvSpPr/>
      </dsp:nvSpPr>
      <dsp:spPr>
        <a:xfrm>
          <a:off x="2944838" y="1638583"/>
          <a:ext cx="2546180" cy="1442776"/>
        </a:xfrm>
        <a:prstGeom prst="rect">
          <a:avLst/>
        </a:prstGeom>
        <a:gradFill flip="none" rotWithShape="1">
          <a:gsLst>
            <a:gs pos="35040">
              <a:srgbClr val="92D050"/>
            </a:gs>
            <a:gs pos="0">
              <a:srgbClr val="00B050"/>
            </a:gs>
            <a:gs pos="68000">
              <a:srgbClr val="FFC000"/>
            </a:gs>
            <a:gs pos="100000">
              <a:srgbClr val="FFFF00"/>
            </a:gs>
          </a:gsLst>
          <a:lin ang="135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Общегосударственные расходы –  8 042,6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944838" y="1638583"/>
        <a:ext cx="2546180" cy="1442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jpe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jpe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6.jpe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jpe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6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9FABC6E-FF32-424F-89B5-D33438339D78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B1C4777-C5DA-460B-A558-5210F17BA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84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FF563-17AD-4626-AAAF-F837263A2D1D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FB232-2928-4C1B-BEAF-150262985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83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4CD05-818E-4679-B583-64B535A97AB8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24BA9-6EA9-4712-BF6F-218FD8B07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59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57CF5-15EE-4D4E-8974-8D76231712BE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F2BE3-33E7-4BF3-BE7B-75DE8C1EB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43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F3FF6-E1D8-4A4C-B863-C40AC204FAF0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D9F0D-E966-4797-B6F9-F8A5B1186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914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B411A-5B06-43FE-9CA8-373C3A88809C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2900E-02EE-4A05-945C-E50AC8200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95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0D636-276F-4C56-AB0A-B3DA8B332F66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35D6F-5B0C-42BB-8890-55A611E9D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89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B2625-34E1-400E-8AD9-38349DDFF286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E39D0-F5A7-4550-9D8E-882167F89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09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F7CD8-A115-478A-9BDD-03BA7E8FA0D4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F266-FFA4-46EC-8955-1C5887E90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09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390CE-F75B-488B-8A45-66D2804D14D4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512D0-A5A0-43FD-8237-372366EF1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72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E7CAE-9B64-4F7B-8EFD-B20226BC5CC3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13CC7-EFD6-46B5-91D3-5E8B74BC9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58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0BDC8-6070-48D3-894D-56245B8B708A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23149-1E1B-4232-8850-D8FB2AABB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7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322">
              <a:srgbClr val="FFD4C2"/>
            </a:gs>
            <a:gs pos="86675">
              <a:srgbClr val="FFDFD1"/>
            </a:gs>
            <a:gs pos="73350">
              <a:srgbClr val="FFD8C7"/>
            </a:gs>
            <a:gs pos="0">
              <a:schemeClr val="accent3">
                <a:lumMod val="40000"/>
                <a:lumOff val="60000"/>
              </a:schemeClr>
            </a:gs>
            <a:gs pos="57000">
              <a:schemeClr val="accent4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2360CD-ED25-446D-B301-91C90A9DEAE6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D60EFC-56ED-46A8-9B61-914D45917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jpeg"/><Relationship Id="rId5" Type="http://schemas.openxmlformats.org/officeDocument/2006/relationships/image" Target="../media/image10.emf"/><Relationship Id="rId4" Type="http://schemas.openxmlformats.org/officeDocument/2006/relationships/oleObject" Target="../embeddings/_____Microsoft_Excel_97-20037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jpeg"/><Relationship Id="rId5" Type="http://schemas.openxmlformats.org/officeDocument/2006/relationships/image" Target="../media/image11.emf"/><Relationship Id="rId4" Type="http://schemas.openxmlformats.org/officeDocument/2006/relationships/oleObject" Target="../embeddings/__________Microsoft_Excel8.xls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__________Microsoft_Excel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__________Microsoft_Excel2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__________Microsoft_Excel3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image" Target="../media/image5.emf"/><Relationship Id="rId4" Type="http://schemas.openxmlformats.org/officeDocument/2006/relationships/oleObject" Target="../embeddings/_____Microsoft_Excel_97-20034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jpeg"/><Relationship Id="rId5" Type="http://schemas.openxmlformats.org/officeDocument/2006/relationships/image" Target="../media/image7.emf"/><Relationship Id="rId4" Type="http://schemas.openxmlformats.org/officeDocument/2006/relationships/oleObject" Target="../embeddings/_____Microsoft_Excel_97-20035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jpeg"/><Relationship Id="rId5" Type="http://schemas.openxmlformats.org/officeDocument/2006/relationships/image" Target="../media/image8.emf"/><Relationship Id="rId4" Type="http://schemas.openxmlformats.org/officeDocument/2006/relationships/oleObject" Target="../embeddings/_____Microsoft_Excel_97-20036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57250" y="642938"/>
            <a:ext cx="7600950" cy="4929187"/>
          </a:xfr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7030A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Исполнение бюджета Дубовского сельского поселения </a:t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Дубовского района </a:t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 2020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Дубовского сельского поселения Дубовского района в 2020 году 19 501,1 тыс. рублей </a:t>
            </a: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67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3913" y="1531938"/>
          <a:ext cx="7580312" cy="494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Лист" r:id="rId4" imgW="9395468" imgH="6126387" progId="Excel.Sheet.8">
                  <p:embed/>
                </p:oleObj>
              </mc:Choice>
              <mc:Fallback>
                <p:oleObj name="Лист" r:id="rId4" imgW="9395468" imgH="6126387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1531938"/>
                        <a:ext cx="7580312" cy="4945062"/>
                      </a:xfrm>
                      <a:prstGeom prst="rect">
                        <a:avLst/>
                      </a:prstGeom>
                      <a:blipFill dpi="0" rotWithShape="1">
                        <a:blip r:embed="rId6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Объем расходов бюджета 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Дубовского сельского поселения Дубовского района 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 2020 году  составил 19 501,0тыс. рублей </a:t>
            </a:r>
          </a:p>
        </p:txBody>
      </p:sp>
      <p:graphicFrame>
        <p:nvGraphicFramePr>
          <p:cNvPr id="12291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685800" y="1914525"/>
          <a:ext cx="7615238" cy="345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Диаграмма" r:id="rId4" imgW="9487000" imgH="4305403" progId="Excel.Chart.8">
                  <p:embed followColorScheme="full"/>
                </p:oleObj>
              </mc:Choice>
              <mc:Fallback>
                <p:oleObj name="Диаграмма" r:id="rId4" imgW="9487000" imgH="4305403" progId="Excel.Chart.8">
                  <p:embed followColorScheme="full"/>
                  <p:pic>
                    <p:nvPicPr>
                      <p:cNvPr id="0" name="Содержимое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14525"/>
                        <a:ext cx="7615238" cy="3459163"/>
                      </a:xfrm>
                      <a:prstGeom prst="rect">
                        <a:avLst/>
                      </a:prstGeom>
                      <a:blipFill dpi="0" rotWithShape="1">
                        <a:blip r:embed="rId6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_s3088"/>
          <p:cNvSpPr>
            <a:spLocks noChangeArrowheads="1"/>
          </p:cNvSpPr>
          <p:nvPr/>
        </p:nvSpPr>
        <p:spPr bwMode="auto">
          <a:xfrm>
            <a:off x="2616200" y="292100"/>
            <a:ext cx="3973513" cy="788988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1">
                  <a:alpha val="88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596"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Объем расходов на муниципальные целевые программы </a:t>
            </a:r>
          </a:p>
          <a:p>
            <a:pPr algn="ctr" defTabSz="822596">
              <a:defRPr/>
            </a:pPr>
            <a:r>
              <a:rPr lang="ru-RU" sz="1000" b="1" u="sng" dirty="0">
                <a:latin typeface="Arial" pitchFamily="34" charset="0"/>
                <a:cs typeface="Arial" pitchFamily="34" charset="0"/>
              </a:rPr>
              <a:t>за 2020 год – </a:t>
            </a:r>
            <a:r>
              <a:rPr lang="ru-RU" sz="1000" b="1" u="sng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19 064,9 тыс. рублей</a:t>
            </a:r>
          </a:p>
        </p:txBody>
      </p:sp>
      <p:sp>
        <p:nvSpPr>
          <p:cNvPr id="11" name="_s3089"/>
          <p:cNvSpPr>
            <a:spLocks noChangeArrowheads="1"/>
          </p:cNvSpPr>
          <p:nvPr/>
        </p:nvSpPr>
        <p:spPr bwMode="auto">
          <a:xfrm>
            <a:off x="4924425" y="2968625"/>
            <a:ext cx="3990975" cy="609600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596">
              <a:defRPr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ctr" defTabSz="822596"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муниципальная программа Дубовского сельского поселения "Развитие культуры и туризма"– </a:t>
            </a:r>
          </a:p>
          <a:p>
            <a:pPr algn="ctr" defTabSz="822596">
              <a:defRPr/>
            </a:pPr>
            <a:r>
              <a:rPr lang="ru-RU" sz="1000" b="1" u="sng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1 887,5</a:t>
            </a:r>
            <a:r>
              <a:rPr lang="ru-RU" sz="1000" b="1" u="sng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тыс. рублей</a:t>
            </a:r>
          </a:p>
          <a:p>
            <a:pPr algn="ctr" defTabSz="822596">
              <a:defRPr/>
            </a:pPr>
            <a:endParaRPr lang="ru-RU" sz="1000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6" name="_s3090"/>
          <p:cNvSpPr>
            <a:spLocks noChangeArrowheads="1"/>
          </p:cNvSpPr>
          <p:nvPr/>
        </p:nvSpPr>
        <p:spPr bwMode="auto">
          <a:xfrm>
            <a:off x="203200" y="1184275"/>
            <a:ext cx="3967163" cy="901700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822325"/>
            <a:endParaRPr lang="ru-RU" sz="1000">
              <a:cs typeface="Arial" charset="0"/>
            </a:endParaRPr>
          </a:p>
          <a:p>
            <a:pPr algn="ctr" defTabSz="822325"/>
            <a:r>
              <a:rPr lang="ru-RU" sz="1000" b="1">
                <a:cs typeface="Arial" charset="0"/>
              </a:rPr>
              <a:t>муниципальная программа Дубовского сельского </a:t>
            </a:r>
          </a:p>
          <a:p>
            <a:pPr algn="ctr" defTabSz="822325"/>
            <a:r>
              <a:rPr lang="ru-RU" sz="1000" b="1">
                <a:cs typeface="Arial" charset="0"/>
              </a:rPr>
              <a:t>поселения "</a:t>
            </a:r>
            <a:r>
              <a:rPr lang="ru-RU" sz="1000" b="1"/>
              <a:t>Обеспечение общественного порядка и</a:t>
            </a:r>
          </a:p>
          <a:p>
            <a:pPr algn="ctr" defTabSz="822325"/>
            <a:r>
              <a:rPr lang="ru-RU" sz="1000" b="1"/>
              <a:t> противодействие преступности</a:t>
            </a:r>
            <a:r>
              <a:rPr lang="ru-RU" sz="1000" b="1">
                <a:cs typeface="Arial" charset="0"/>
              </a:rPr>
              <a:t>"–</a:t>
            </a:r>
            <a:r>
              <a:rPr lang="ru-RU" sz="1000" b="1">
                <a:solidFill>
                  <a:srgbClr val="A50021"/>
                </a:solidFill>
                <a:cs typeface="Arial" charset="0"/>
              </a:rPr>
              <a:t> </a:t>
            </a:r>
            <a:r>
              <a:rPr lang="ru-RU" sz="1000" b="1" u="sng">
                <a:solidFill>
                  <a:srgbClr val="A50021"/>
                </a:solidFill>
                <a:cs typeface="Arial" charset="0"/>
              </a:rPr>
              <a:t>529,9</a:t>
            </a:r>
            <a:r>
              <a:rPr lang="ru-RU" sz="1000" b="1">
                <a:solidFill>
                  <a:srgbClr val="A50021"/>
                </a:solidFill>
                <a:cs typeface="Arial" charset="0"/>
              </a:rPr>
              <a:t> тыс. рублей</a:t>
            </a:r>
          </a:p>
          <a:p>
            <a:pPr algn="ctr" defTabSz="822325"/>
            <a:r>
              <a:rPr lang="ru-RU" sz="1000" b="1">
                <a:solidFill>
                  <a:srgbClr val="A50021"/>
                </a:solidFill>
                <a:cs typeface="Arial" charset="0"/>
              </a:rPr>
              <a:t> </a:t>
            </a:r>
          </a:p>
        </p:txBody>
      </p:sp>
      <p:sp>
        <p:nvSpPr>
          <p:cNvPr id="13" name="_s3091"/>
          <p:cNvSpPr>
            <a:spLocks noChangeArrowheads="1"/>
          </p:cNvSpPr>
          <p:nvPr/>
        </p:nvSpPr>
        <p:spPr bwMode="auto">
          <a:xfrm>
            <a:off x="4913313" y="1184275"/>
            <a:ext cx="3973512" cy="989013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822596"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муниципальная программа </a:t>
            </a:r>
          </a:p>
          <a:p>
            <a:pPr algn="ctr" defTabSz="822596"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Дубовского сельского поселения </a:t>
            </a:r>
          </a:p>
          <a:p>
            <a:pPr algn="ctr" defTabSz="822596"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"Обеспечение качественными жилищно-</a:t>
            </a:r>
          </a:p>
          <a:p>
            <a:pPr algn="ctr" defTabSz="822596"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коммунальными услугами населения </a:t>
            </a:r>
          </a:p>
          <a:p>
            <a:pPr algn="ctr" defTabSz="822596"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Дубовского сельского поселения» - </a:t>
            </a:r>
            <a:r>
              <a:rPr lang="ru-RU" sz="1000" b="1" u="sng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2 269,2 </a:t>
            </a:r>
            <a:r>
              <a:rPr lang="ru-RU" sz="10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  <p:sp>
        <p:nvSpPr>
          <p:cNvPr id="14" name="_s3092"/>
          <p:cNvSpPr>
            <a:spLocks noChangeArrowheads="1"/>
          </p:cNvSpPr>
          <p:nvPr/>
        </p:nvSpPr>
        <p:spPr bwMode="auto">
          <a:xfrm>
            <a:off x="220663" y="2184400"/>
            <a:ext cx="3973512" cy="733425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822596">
              <a:defRPr/>
            </a:pPr>
            <a:r>
              <a:rPr lang="ru-RU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муниципальная программа </a:t>
            </a:r>
          </a:p>
          <a:p>
            <a:pPr algn="ctr" defTabSz="822596">
              <a:defRPr/>
            </a:pPr>
            <a:r>
              <a:rPr lang="ru-RU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Дубовского сельского поселения</a:t>
            </a:r>
          </a:p>
          <a:p>
            <a:pPr algn="ctr" defTabSz="822596">
              <a:defRPr/>
            </a:pPr>
            <a:r>
              <a:rPr lang="ru-RU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"Муниципальная политика"– </a:t>
            </a:r>
            <a:r>
              <a:rPr lang="ru-RU" sz="1000" b="1" u="sng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6 749,3 </a:t>
            </a:r>
            <a:r>
              <a:rPr lang="ru-RU" sz="10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r>
              <a:rPr lang="ru-RU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</a:p>
        </p:txBody>
      </p:sp>
      <p:sp>
        <p:nvSpPr>
          <p:cNvPr id="13319" name="_s3093"/>
          <p:cNvSpPr>
            <a:spLocks noChangeArrowheads="1"/>
          </p:cNvSpPr>
          <p:nvPr/>
        </p:nvSpPr>
        <p:spPr bwMode="auto">
          <a:xfrm>
            <a:off x="4924425" y="2293938"/>
            <a:ext cx="3979863" cy="615950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822325"/>
            <a:r>
              <a:rPr lang="ru-RU" sz="1000" b="1">
                <a:cs typeface="Arial" charset="0"/>
              </a:rPr>
              <a:t>муниципальная программа Дубовского сельского</a:t>
            </a:r>
          </a:p>
          <a:p>
            <a:pPr algn="ctr" defTabSz="822325"/>
            <a:r>
              <a:rPr lang="ru-RU" sz="1000" b="1">
                <a:cs typeface="Arial" charset="0"/>
              </a:rPr>
              <a:t> поселения "Охрана окружающей среды и </a:t>
            </a:r>
          </a:p>
          <a:p>
            <a:pPr algn="ctr" defTabSz="822325"/>
            <a:r>
              <a:rPr lang="ru-RU" sz="1000" b="1">
                <a:cs typeface="Arial" charset="0"/>
              </a:rPr>
              <a:t>рациональное природопользование"– </a:t>
            </a:r>
            <a:r>
              <a:rPr lang="ru-RU" sz="1000" b="1" u="sng">
                <a:solidFill>
                  <a:srgbClr val="A50021"/>
                </a:solidFill>
                <a:cs typeface="Arial" charset="0"/>
              </a:rPr>
              <a:t>3 500,0 </a:t>
            </a:r>
            <a:r>
              <a:rPr lang="ru-RU" sz="1000" b="1">
                <a:solidFill>
                  <a:srgbClr val="A50021"/>
                </a:solidFill>
                <a:cs typeface="Arial" charset="0"/>
              </a:rPr>
              <a:t>тыс. рублей</a:t>
            </a:r>
          </a:p>
        </p:txBody>
      </p:sp>
      <p:sp>
        <p:nvSpPr>
          <p:cNvPr id="13320" name="_s3094"/>
          <p:cNvSpPr>
            <a:spLocks noChangeArrowheads="1"/>
          </p:cNvSpPr>
          <p:nvPr/>
        </p:nvSpPr>
        <p:spPr bwMode="auto">
          <a:xfrm>
            <a:off x="4956175" y="3709988"/>
            <a:ext cx="3959225" cy="655637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822325"/>
            <a:r>
              <a:rPr lang="ru-RU" sz="1000" b="1">
                <a:cs typeface="Arial" charset="0"/>
              </a:rPr>
              <a:t>муниципальная программа Дубовского</a:t>
            </a:r>
          </a:p>
          <a:p>
            <a:pPr algn="ctr" defTabSz="822325"/>
            <a:r>
              <a:rPr lang="ru-RU" sz="1000" b="1">
                <a:cs typeface="Arial" charset="0"/>
              </a:rPr>
              <a:t> сельского поселения "Управление</a:t>
            </a:r>
          </a:p>
          <a:p>
            <a:pPr algn="ctr" defTabSz="822325"/>
            <a:r>
              <a:rPr lang="ru-RU" sz="1000" b="1">
                <a:cs typeface="Arial" charset="0"/>
              </a:rPr>
              <a:t> муниципальным имуществом"– </a:t>
            </a:r>
            <a:r>
              <a:rPr lang="ru-RU" sz="1000" b="1" u="sng">
                <a:solidFill>
                  <a:srgbClr val="A50021"/>
                </a:solidFill>
                <a:cs typeface="Arial" charset="0"/>
              </a:rPr>
              <a:t>1 239,2 </a:t>
            </a:r>
            <a:r>
              <a:rPr lang="ru-RU" sz="1000" b="1">
                <a:solidFill>
                  <a:srgbClr val="A50021"/>
                </a:solidFill>
                <a:cs typeface="Arial" charset="0"/>
              </a:rPr>
              <a:t>тыс. рублей</a:t>
            </a:r>
            <a:r>
              <a:rPr lang="ru-RU" sz="1000" b="1">
                <a:cs typeface="Arial" charset="0"/>
              </a:rPr>
              <a:t>    </a:t>
            </a:r>
          </a:p>
        </p:txBody>
      </p:sp>
      <p:sp>
        <p:nvSpPr>
          <p:cNvPr id="13321" name="Text Box 147"/>
          <p:cNvSpPr txBox="1">
            <a:spLocks noChangeArrowheads="1"/>
          </p:cNvSpPr>
          <p:nvPr/>
        </p:nvSpPr>
        <p:spPr bwMode="auto">
          <a:xfrm>
            <a:off x="8231188" y="2679700"/>
            <a:ext cx="6254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72" tIns="40636" rIns="81272" bIns="40636">
            <a:spAutoFit/>
          </a:bodyPr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1000">
              <a:cs typeface="Arial" charset="0"/>
            </a:endParaRPr>
          </a:p>
        </p:txBody>
      </p:sp>
      <p:sp>
        <p:nvSpPr>
          <p:cNvPr id="13322" name="Text Box 149"/>
          <p:cNvSpPr txBox="1">
            <a:spLocks noChangeArrowheads="1"/>
          </p:cNvSpPr>
          <p:nvPr/>
        </p:nvSpPr>
        <p:spPr bwMode="auto">
          <a:xfrm>
            <a:off x="346075" y="2679700"/>
            <a:ext cx="8270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72" tIns="40636" rIns="81272" bIns="40636">
            <a:spAutoFit/>
          </a:bodyPr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1000">
              <a:cs typeface="Arial" charset="0"/>
            </a:endParaRPr>
          </a:p>
        </p:txBody>
      </p:sp>
      <p:sp>
        <p:nvSpPr>
          <p:cNvPr id="13323" name="Text Box 151"/>
          <p:cNvSpPr txBox="1">
            <a:spLocks noChangeArrowheads="1"/>
          </p:cNvSpPr>
          <p:nvPr/>
        </p:nvSpPr>
        <p:spPr bwMode="auto">
          <a:xfrm>
            <a:off x="409575" y="5702300"/>
            <a:ext cx="6969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72" tIns="40636" rIns="81272" bIns="40636">
            <a:spAutoFit/>
          </a:bodyPr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1000">
              <a:cs typeface="Arial" charset="0"/>
            </a:endParaRPr>
          </a:p>
        </p:txBody>
      </p:sp>
      <p:sp>
        <p:nvSpPr>
          <p:cNvPr id="13324" name="Text Box 152"/>
          <p:cNvSpPr txBox="1">
            <a:spLocks noChangeArrowheads="1"/>
          </p:cNvSpPr>
          <p:nvPr/>
        </p:nvSpPr>
        <p:spPr bwMode="auto">
          <a:xfrm>
            <a:off x="8231188" y="687388"/>
            <a:ext cx="6286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72" tIns="40636" rIns="81272" bIns="40636">
            <a:spAutoFit/>
          </a:bodyPr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1000">
              <a:cs typeface="Arial" charset="0"/>
            </a:endParaRPr>
          </a:p>
        </p:txBody>
      </p:sp>
      <p:sp>
        <p:nvSpPr>
          <p:cNvPr id="13325" name="Text Box 153"/>
          <p:cNvSpPr txBox="1">
            <a:spLocks noChangeArrowheads="1"/>
          </p:cNvSpPr>
          <p:nvPr/>
        </p:nvSpPr>
        <p:spPr bwMode="auto">
          <a:xfrm>
            <a:off x="8231188" y="1717675"/>
            <a:ext cx="6254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72" tIns="40636" rIns="81272" bIns="40636">
            <a:spAutoFit/>
          </a:bodyPr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1000">
              <a:cs typeface="Arial" charset="0"/>
            </a:endParaRPr>
          </a:p>
        </p:txBody>
      </p:sp>
      <p:sp>
        <p:nvSpPr>
          <p:cNvPr id="13326" name="Text Box 154"/>
          <p:cNvSpPr txBox="1">
            <a:spLocks noChangeArrowheads="1"/>
          </p:cNvSpPr>
          <p:nvPr/>
        </p:nvSpPr>
        <p:spPr bwMode="auto">
          <a:xfrm>
            <a:off x="8231188" y="3709988"/>
            <a:ext cx="62865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72" tIns="40636" rIns="81272" bIns="40636">
            <a:spAutoFit/>
          </a:bodyPr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1000">
              <a:cs typeface="Arial" charset="0"/>
            </a:endParaRPr>
          </a:p>
        </p:txBody>
      </p:sp>
      <p:sp>
        <p:nvSpPr>
          <p:cNvPr id="13327" name="Text Box 155"/>
          <p:cNvSpPr txBox="1">
            <a:spLocks noChangeArrowheads="1"/>
          </p:cNvSpPr>
          <p:nvPr/>
        </p:nvSpPr>
        <p:spPr bwMode="auto">
          <a:xfrm>
            <a:off x="8231188" y="4738688"/>
            <a:ext cx="6254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72" tIns="40636" rIns="81272" bIns="40636">
            <a:spAutoFit/>
          </a:bodyPr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1000">
              <a:cs typeface="Arial" charset="0"/>
            </a:endParaRPr>
          </a:p>
        </p:txBody>
      </p:sp>
      <p:sp>
        <p:nvSpPr>
          <p:cNvPr id="13328" name="Text Box 156"/>
          <p:cNvSpPr txBox="1">
            <a:spLocks noChangeArrowheads="1"/>
          </p:cNvSpPr>
          <p:nvPr/>
        </p:nvSpPr>
        <p:spPr bwMode="auto">
          <a:xfrm>
            <a:off x="8272463" y="5702300"/>
            <a:ext cx="6286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72" tIns="40636" rIns="81272" bIns="40636">
            <a:spAutoFit/>
          </a:bodyPr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1000">
              <a:cs typeface="Arial" charset="0"/>
            </a:endParaRPr>
          </a:p>
        </p:txBody>
      </p:sp>
      <p:sp>
        <p:nvSpPr>
          <p:cNvPr id="13329" name="Text Box 150"/>
          <p:cNvSpPr txBox="1">
            <a:spLocks noChangeArrowheads="1"/>
          </p:cNvSpPr>
          <p:nvPr/>
        </p:nvSpPr>
        <p:spPr bwMode="auto">
          <a:xfrm>
            <a:off x="8189913" y="4408488"/>
            <a:ext cx="6969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72" tIns="40636" rIns="81272" bIns="40636">
            <a:spAutoFit/>
          </a:bodyPr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1000"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sz="1000">
              <a:cs typeface="Arial" charset="0"/>
            </a:endParaRPr>
          </a:p>
        </p:txBody>
      </p:sp>
      <p:sp>
        <p:nvSpPr>
          <p:cNvPr id="13330" name="_s3089"/>
          <p:cNvSpPr>
            <a:spLocks noChangeArrowheads="1"/>
          </p:cNvSpPr>
          <p:nvPr/>
        </p:nvSpPr>
        <p:spPr bwMode="auto">
          <a:xfrm>
            <a:off x="217488" y="3038475"/>
            <a:ext cx="3968750" cy="655638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325"/>
            <a:endParaRPr lang="ru-RU" sz="1000">
              <a:cs typeface="Arial" charset="0"/>
            </a:endParaRPr>
          </a:p>
          <a:p>
            <a:pPr algn="ctr" defTabSz="822325"/>
            <a:r>
              <a:rPr lang="ru-RU" sz="1000" b="1">
                <a:cs typeface="Arial" charset="0"/>
              </a:rPr>
              <a:t>муниципальная программа Дубовского сельского поселения "Развитие транспортной системы"– </a:t>
            </a:r>
          </a:p>
          <a:p>
            <a:pPr algn="ctr" defTabSz="822325"/>
            <a:r>
              <a:rPr lang="ru-RU" sz="1000" b="1" u="sng">
                <a:solidFill>
                  <a:srgbClr val="A50021"/>
                </a:solidFill>
                <a:cs typeface="Arial" charset="0"/>
              </a:rPr>
              <a:t>551,1</a:t>
            </a:r>
            <a:r>
              <a:rPr lang="ru-RU" sz="1000" b="1">
                <a:solidFill>
                  <a:srgbClr val="A50021"/>
                </a:solidFill>
                <a:cs typeface="Arial" charset="0"/>
              </a:rPr>
              <a:t> тыс. рублей</a:t>
            </a:r>
          </a:p>
          <a:p>
            <a:pPr algn="ctr" defTabSz="822325"/>
            <a:endParaRPr lang="ru-RU" sz="100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4940300" y="5662613"/>
            <a:ext cx="3919538" cy="823912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Всего расходов за 2020 год – 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19 501,0 тыс. руб.</a:t>
            </a:r>
          </a:p>
        </p:txBody>
      </p:sp>
      <p:sp>
        <p:nvSpPr>
          <p:cNvPr id="45" name="_s3089"/>
          <p:cNvSpPr>
            <a:spLocks noChangeArrowheads="1"/>
          </p:cNvSpPr>
          <p:nvPr/>
        </p:nvSpPr>
        <p:spPr bwMode="auto">
          <a:xfrm>
            <a:off x="223838" y="3786188"/>
            <a:ext cx="3967162" cy="655637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596">
              <a:defRPr/>
            </a:pPr>
            <a:endParaRPr lang="ru-RU" sz="1000" dirty="0">
              <a:latin typeface="Arial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000" b="1" dirty="0">
                <a:latin typeface="Arial" pitchFamily="34" charset="0"/>
                <a:cs typeface="Arial" panose="020B0604020202020204" pitchFamily="34" charset="0"/>
              </a:rPr>
              <a:t>муниципальная программа Дубовского сельского поселения</a:t>
            </a:r>
          </a:p>
          <a:p>
            <a:pPr algn="ctr">
              <a:defRPr/>
            </a:pPr>
            <a:r>
              <a:rPr lang="ru-RU" sz="1000" b="1" dirty="0">
                <a:latin typeface="Arial" pitchFamily="34" charset="0"/>
                <a:cs typeface="Arial" panose="020B0604020202020204" pitchFamily="34" charset="0"/>
              </a:rPr>
              <a:t>«Содействие занятости населения» –</a:t>
            </a:r>
          </a:p>
          <a:p>
            <a:pPr algn="ctr">
              <a:defRPr/>
            </a:pPr>
            <a:r>
              <a:rPr lang="ru-RU" sz="10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459,6</a:t>
            </a: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</a:t>
            </a:r>
            <a:r>
              <a:rPr lang="ru-RU" sz="1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defTabSz="822596">
              <a:defRPr/>
            </a:pPr>
            <a:endParaRPr lang="ru-RU" sz="1000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_s3088"/>
          <p:cNvSpPr>
            <a:spLocks noChangeArrowheads="1"/>
          </p:cNvSpPr>
          <p:nvPr/>
        </p:nvSpPr>
        <p:spPr bwMode="auto">
          <a:xfrm>
            <a:off x="196850" y="4583113"/>
            <a:ext cx="3973513" cy="784225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1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596">
              <a:defRPr/>
            </a:pPr>
            <a:r>
              <a:rPr lang="ru-RU" sz="1000" b="1" dirty="0">
                <a:cs typeface="Arial" charset="0"/>
              </a:rPr>
              <a:t>муниципальная программа Дубовского сельского поселения "</a:t>
            </a:r>
            <a:r>
              <a:rPr lang="ru-RU" sz="1000" b="1" dirty="0"/>
              <a:t>Развитие физической культуры и спорта</a:t>
            </a:r>
            <a:r>
              <a:rPr lang="ru-RU" sz="1000" b="1" dirty="0">
                <a:cs typeface="Arial" charset="0"/>
              </a:rPr>
              <a:t>"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–</a:t>
            </a:r>
          </a:p>
          <a:p>
            <a:pPr algn="ctr" defTabSz="822596">
              <a:defRPr/>
            </a:pPr>
            <a:r>
              <a:rPr lang="ru-RU" sz="1000" b="1" u="sng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500,1</a:t>
            </a:r>
            <a:r>
              <a:rPr lang="ru-RU" sz="10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тыс. рублей</a:t>
            </a:r>
          </a:p>
        </p:txBody>
      </p:sp>
      <p:sp>
        <p:nvSpPr>
          <p:cNvPr id="33" name="_s3088"/>
          <p:cNvSpPr>
            <a:spLocks noChangeArrowheads="1"/>
          </p:cNvSpPr>
          <p:nvPr/>
        </p:nvSpPr>
        <p:spPr bwMode="auto">
          <a:xfrm>
            <a:off x="4979988" y="4505325"/>
            <a:ext cx="3973512" cy="785813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1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000" b="1" dirty="0">
                <a:cs typeface="Arial" charset="0"/>
              </a:rPr>
              <a:t>муниципальная программа Дубовского сельского поселения "</a:t>
            </a:r>
            <a:r>
              <a:rPr lang="ru-RU" sz="1000" b="1" dirty="0"/>
              <a:t>Формирование современной городской среды на территории Дубовского сельского поселения</a:t>
            </a:r>
            <a:r>
              <a:rPr lang="ru-RU" sz="1000" b="1" dirty="0">
                <a:cs typeface="Arial" charset="0"/>
              </a:rPr>
              <a:t>"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– </a:t>
            </a:r>
          </a:p>
          <a:p>
            <a:pPr algn="ctr">
              <a:defRPr/>
            </a:pPr>
            <a:r>
              <a:rPr lang="ru-RU" sz="1000" b="1" u="sng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1 379,0</a:t>
            </a:r>
            <a:r>
              <a:rPr lang="ru-RU" sz="10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тыс. рублей</a:t>
            </a:r>
          </a:p>
        </p:txBody>
      </p:sp>
      <p:cxnSp>
        <p:nvCxnSpPr>
          <p:cNvPr id="13335" name="_s3082"/>
          <p:cNvCxnSpPr>
            <a:cxnSpLocks noChangeShapeType="1"/>
          </p:cNvCxnSpPr>
          <p:nvPr/>
        </p:nvCxnSpPr>
        <p:spPr bwMode="auto">
          <a:xfrm>
            <a:off x="4170363" y="4738688"/>
            <a:ext cx="400050" cy="0"/>
          </a:xfrm>
          <a:prstGeom prst="straightConnector1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6" name="_s3082"/>
          <p:cNvCxnSpPr>
            <a:cxnSpLocks noChangeShapeType="1"/>
            <a:endCxn id="10" idx="3"/>
          </p:cNvCxnSpPr>
          <p:nvPr/>
        </p:nvCxnSpPr>
        <p:spPr bwMode="auto">
          <a:xfrm flipH="1" flipV="1">
            <a:off x="4560888" y="1081088"/>
            <a:ext cx="20637" cy="3783012"/>
          </a:xfrm>
          <a:prstGeom prst="straightConnector1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7" name="_s3082"/>
          <p:cNvCxnSpPr>
            <a:cxnSpLocks noChangeShapeType="1"/>
          </p:cNvCxnSpPr>
          <p:nvPr/>
        </p:nvCxnSpPr>
        <p:spPr bwMode="auto">
          <a:xfrm>
            <a:off x="4570413" y="4856163"/>
            <a:ext cx="433387" cy="0"/>
          </a:xfrm>
          <a:prstGeom prst="straightConnector1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8" name="_s3082"/>
          <p:cNvCxnSpPr>
            <a:cxnSpLocks noChangeShapeType="1"/>
          </p:cNvCxnSpPr>
          <p:nvPr/>
        </p:nvCxnSpPr>
        <p:spPr bwMode="auto">
          <a:xfrm>
            <a:off x="4581525" y="3994150"/>
            <a:ext cx="374650" cy="0"/>
          </a:xfrm>
          <a:prstGeom prst="straightConnector1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9" name="_s3082"/>
          <p:cNvCxnSpPr>
            <a:cxnSpLocks noChangeShapeType="1"/>
          </p:cNvCxnSpPr>
          <p:nvPr/>
        </p:nvCxnSpPr>
        <p:spPr bwMode="auto">
          <a:xfrm>
            <a:off x="4191000" y="4152900"/>
            <a:ext cx="400050" cy="0"/>
          </a:xfrm>
          <a:prstGeom prst="straightConnector1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0" name="_s3082"/>
          <p:cNvCxnSpPr>
            <a:cxnSpLocks noChangeShapeType="1"/>
          </p:cNvCxnSpPr>
          <p:nvPr/>
        </p:nvCxnSpPr>
        <p:spPr bwMode="auto">
          <a:xfrm>
            <a:off x="4560888" y="3348038"/>
            <a:ext cx="374650" cy="0"/>
          </a:xfrm>
          <a:prstGeom prst="straightConnector1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1" name="_s3082"/>
          <p:cNvCxnSpPr>
            <a:cxnSpLocks noChangeShapeType="1"/>
          </p:cNvCxnSpPr>
          <p:nvPr/>
        </p:nvCxnSpPr>
        <p:spPr bwMode="auto">
          <a:xfrm>
            <a:off x="4565650" y="2678113"/>
            <a:ext cx="374650" cy="0"/>
          </a:xfrm>
          <a:prstGeom prst="straightConnector1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2" name="_s3082"/>
          <p:cNvCxnSpPr>
            <a:cxnSpLocks noChangeShapeType="1"/>
          </p:cNvCxnSpPr>
          <p:nvPr/>
        </p:nvCxnSpPr>
        <p:spPr bwMode="auto">
          <a:xfrm>
            <a:off x="4560888" y="1665288"/>
            <a:ext cx="374650" cy="0"/>
          </a:xfrm>
          <a:prstGeom prst="straightConnector1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3" name="_s3082"/>
          <p:cNvCxnSpPr>
            <a:cxnSpLocks noChangeShapeType="1"/>
          </p:cNvCxnSpPr>
          <p:nvPr/>
        </p:nvCxnSpPr>
        <p:spPr bwMode="auto">
          <a:xfrm>
            <a:off x="4170363" y="1841500"/>
            <a:ext cx="387350" cy="0"/>
          </a:xfrm>
          <a:prstGeom prst="straightConnector1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4" name="_s3082"/>
          <p:cNvCxnSpPr>
            <a:cxnSpLocks noChangeShapeType="1"/>
          </p:cNvCxnSpPr>
          <p:nvPr/>
        </p:nvCxnSpPr>
        <p:spPr bwMode="auto">
          <a:xfrm>
            <a:off x="4186238" y="2420938"/>
            <a:ext cx="374650" cy="0"/>
          </a:xfrm>
          <a:prstGeom prst="straightConnector1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5" name="_s3082"/>
          <p:cNvCxnSpPr>
            <a:cxnSpLocks noChangeShapeType="1"/>
          </p:cNvCxnSpPr>
          <p:nvPr/>
        </p:nvCxnSpPr>
        <p:spPr bwMode="auto">
          <a:xfrm>
            <a:off x="4183063" y="3273425"/>
            <a:ext cx="374650" cy="0"/>
          </a:xfrm>
          <a:prstGeom prst="straightConnector1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Блок-схема: альтернативный процесс 64"/>
          <p:cNvSpPr/>
          <p:nvPr/>
        </p:nvSpPr>
        <p:spPr>
          <a:xfrm>
            <a:off x="339725" y="5662613"/>
            <a:ext cx="3824288" cy="823912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22596">
              <a:defRPr/>
            </a:pPr>
            <a:r>
              <a:rPr lang="ru-RU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Непрограммные расходы за 2020 год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–</a:t>
            </a:r>
          </a:p>
          <a:p>
            <a:pPr algn="ctr" defTabSz="822596">
              <a:defRPr/>
            </a:pPr>
            <a:r>
              <a:rPr lang="ru-RU" sz="100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436,1 тыс. рублей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36842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effectLst>
                  <a:reflection blurRad="12700" stA="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исполнения бюджета</a:t>
            </a:r>
            <a:br>
              <a:rPr lang="ru-RU" sz="2400" b="1" dirty="0" smtClean="0">
                <a:effectLst>
                  <a:reflection blurRad="12700" stA="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>
                  <a:reflection blurRad="12700" stA="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Дубовского сельского поселения Дубовского района за 2020 год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5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92213" y="2044700"/>
          <a:ext cx="7059612" cy="323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Диаграмма" r:id="rId4" imgW="6934236" imgH="3177478" progId="Excel.Chart.8">
                  <p:embed/>
                </p:oleObj>
              </mc:Choice>
              <mc:Fallback>
                <p:oleObj name="Диаграмма" r:id="rId4" imgW="6934236" imgH="3177478" progId="Excel.Char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2044700"/>
                        <a:ext cx="7059612" cy="323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684213" y="1557338"/>
          <a:ext cx="7991475" cy="42592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5944"/>
                <a:gridCol w="2745944"/>
                <a:gridCol w="2499587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Плановые показатели</a:t>
                      </a:r>
                      <a:endParaRPr lang="en-US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3298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1. Доходы, всего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19 212,4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20 426,2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8954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7909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6 974,0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8 297,2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55319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238,4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12 129,0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3298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2. Расходы, всего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20 703,7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19 501,0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4275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3.Дефицит (-)/профицит(+)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-1 491,3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+925,2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64003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Получение бюджетных кредитов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699" marB="4569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699" marB="4569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699" marB="45699"/>
                </a:tc>
              </a:tr>
              <a:tr h="640038">
                <a:tc>
                  <a:txBody>
                    <a:bodyPr/>
                    <a:lstStyle/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699" marB="4569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1 491,3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699" marB="4569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925,2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699" marB="45699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8329612" cy="1368425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Динамика доходов бюджета Дубовского сельского поселения Дубовского района </a:t>
            </a:r>
          </a:p>
        </p:txBody>
      </p:sp>
      <p:graphicFrame>
        <p:nvGraphicFramePr>
          <p:cNvPr id="4099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5663" y="1577975"/>
          <a:ext cx="7551737" cy="390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Диаграмма" r:id="rId4" imgW="7581872" imgH="3924382" progId="Excel.Chart.8">
                  <p:embed/>
                </p:oleObj>
              </mc:Choice>
              <mc:Fallback>
                <p:oleObj name="Диаграмма" r:id="rId4" imgW="7581872" imgH="3924382" progId="Excel.Char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1577975"/>
                        <a:ext cx="7551737" cy="390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6875" y="1846263"/>
          <a:ext cx="8642350" cy="417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Диаграмма" r:id="rId4" imgW="8122863" imgH="3924382" progId="Excel.Chart.8">
                  <p:embed/>
                </p:oleObj>
              </mc:Choice>
              <mc:Fallback>
                <p:oleObj name="Диаграмма" r:id="rId4" imgW="8122863" imgH="3924382" progId="Excel.Char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1846263"/>
                        <a:ext cx="8642350" cy="417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Динамика доходов бюджета Дубовского сельского поселения Дубовского района в 2016-2020 гг.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42938" y="0"/>
            <a:ext cx="8043862" cy="1928813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Объем налоговых и неналоговых доходов бюджета Дубовского сельского поселения Дубовского района в 2020 году составил 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8 297,2тыс. рублей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988840"/>
          <a:ext cx="8229600" cy="4309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Структура налоговых доходов бюджета Дубовского сельского поселения Дубовского района в 2020 году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8 189,3 тыс. рублей </a:t>
            </a:r>
          </a:p>
        </p:txBody>
      </p:sp>
      <p:graphicFrame>
        <p:nvGraphicFramePr>
          <p:cNvPr id="7171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87450" y="1844675"/>
          <a:ext cx="6408738" cy="388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Лист" r:id="rId4" imgW="9921348" imgH="5562641" progId="Excel.Sheet.8">
                  <p:embed/>
                </p:oleObj>
              </mc:Choice>
              <mc:Fallback>
                <p:oleObj name="Лист" r:id="rId4" imgW="9921348" imgH="5562641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844675"/>
                        <a:ext cx="6408738" cy="3887788"/>
                      </a:xfrm>
                      <a:prstGeom prst="rect">
                        <a:avLst/>
                      </a:prstGeom>
                      <a:blipFill dpi="0" rotWithShape="1">
                        <a:blip r:embed="rId6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Объем налоговых и неналоговых доходов бюджета Дубовского сельского поселения Дубовского района в 2020 году  составил 8 297,2 тыс. рублей </a:t>
            </a:r>
          </a:p>
        </p:txBody>
      </p:sp>
      <p:graphicFrame>
        <p:nvGraphicFramePr>
          <p:cNvPr id="8195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03350" y="1916113"/>
          <a:ext cx="6172200" cy="358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Лист" r:id="rId4" imgW="7147524" imgH="4251991" progId="Excel.Sheet.8">
                  <p:embed/>
                </p:oleObj>
              </mc:Choice>
              <mc:Fallback>
                <p:oleObj name="Лист" r:id="rId4" imgW="7147524" imgH="4251991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916113"/>
                        <a:ext cx="6172200" cy="3589337"/>
                      </a:xfrm>
                      <a:prstGeom prst="rect">
                        <a:avLst/>
                      </a:prstGeom>
                      <a:blipFill dpi="0" rotWithShape="1">
                        <a:blip r:embed="rId6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Динамика расходов бюджета Дубовского сельского поселения Дубовского района 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 2016-2020 гг.</a:t>
            </a:r>
          </a:p>
        </p:txBody>
      </p:sp>
      <p:graphicFrame>
        <p:nvGraphicFramePr>
          <p:cNvPr id="9219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58888" y="1773238"/>
          <a:ext cx="7153275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Лист" r:id="rId4" imgW="7566760" imgH="4648149" progId="Excel.Sheet.8">
                  <p:embed/>
                </p:oleObj>
              </mc:Choice>
              <mc:Fallback>
                <p:oleObj name="Лист" r:id="rId4" imgW="7566760" imgH="4648149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773238"/>
                        <a:ext cx="7153275" cy="4392612"/>
                      </a:xfrm>
                      <a:prstGeom prst="rect">
                        <a:avLst/>
                      </a:prstGeom>
                      <a:blipFill dpi="0" rotWithShape="1">
                        <a:blip r:embed="rId6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Структура расходов бюджета Дубовского сельского поселения Дубовского района в 2020 году – 19 501,0 тыс. рублей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1684</TotalTime>
  <Words>465</Words>
  <Application>Microsoft Office PowerPoint</Application>
  <PresentationFormat>Экран (4:3)</PresentationFormat>
  <Paragraphs>90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Arial Unicode MS</vt:lpstr>
      <vt:lpstr>Тема Office</vt:lpstr>
      <vt:lpstr>Диаграмма Microsoft Excel</vt:lpstr>
      <vt:lpstr>Лист Microsoft Excel 97-2003</vt:lpstr>
      <vt:lpstr>Исполнение бюджета Дубовского сельского поселения  Дубовского района  за 2020 год</vt:lpstr>
      <vt:lpstr>Основные параметры исполнения бюджета Дубовского сельского поселения Дубовского района за 2020 год</vt:lpstr>
      <vt:lpstr>Динамика доходов бюджета Дубовского сельского поселения Дубовского района </vt:lpstr>
      <vt:lpstr>Динамика доходов бюджета Дубовского сельского поселения Дубовского района в 2016-2020 гг.</vt:lpstr>
      <vt:lpstr>Объем налоговых и неналоговых доходов бюджета Дубовского сельского поселения Дубовского района в 2020 году составил  8 297,2тыс. рублей</vt:lpstr>
      <vt:lpstr>Структура налоговых доходов бюджета Дубовского сельского поселения Дубовского района в 2020 году 8 189,3 тыс. рублей </vt:lpstr>
      <vt:lpstr>Объем налоговых и неналоговых доходов бюджета Дубовского сельского поселения Дубовского района в 2020 году  составил 8 297,2 тыс. рублей </vt:lpstr>
      <vt:lpstr>Динамика расходов бюджета Дубовского сельского поселения Дубовского района  в 2016-2020 гг.</vt:lpstr>
      <vt:lpstr>Структура расходов бюджета Дубовского сельского поселения Дубовского района в 2020 году – 19 501,0 тыс. рублей </vt:lpstr>
      <vt:lpstr>Структура расходов бюджета Дубовского сельского поселения Дубовского района в 2020 году 19 501,1 тыс. рублей </vt:lpstr>
      <vt:lpstr>Объем расходов бюджета  Дубовского сельского поселения Дубовского района  в 2020 году  составил 19 501,0тыс. рублей </vt:lpstr>
      <vt:lpstr>Презентация PowerPoint</vt:lpstr>
    </vt:vector>
  </TitlesOfParts>
  <Company>Администрация Зерноградского городского поселения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Зерноградского городского поселения</dc:title>
  <dc:creator>Пользователь</dc:creator>
  <cp:lastModifiedBy>1</cp:lastModifiedBy>
  <cp:revision>259</cp:revision>
  <dcterms:created xsi:type="dcterms:W3CDTF">2014-05-06T10:38:29Z</dcterms:created>
  <dcterms:modified xsi:type="dcterms:W3CDTF">2022-01-27T08:13:29Z</dcterms:modified>
</cp:coreProperties>
</file>