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7" r:id="rId2"/>
    <p:sldId id="259" r:id="rId3"/>
    <p:sldId id="261" r:id="rId4"/>
    <p:sldId id="263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33"/>
    <a:srgbClr val="8D5B7F"/>
    <a:srgbClr val="D77DD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15" autoAdjust="0"/>
  </p:normalViewPr>
  <p:slideViewPr>
    <p:cSldViewPr>
      <p:cViewPr>
        <p:scale>
          <a:sx n="107" d="100"/>
          <a:sy n="107" d="100"/>
        </p:scale>
        <p:origin x="-278" y="11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chart>
    <c:autoTitleDeleted val="1"/>
    <c:plotArea>
      <c:layout>
        <c:manualLayout>
          <c:layoutTarget val="inner"/>
          <c:xMode val="edge"/>
          <c:yMode val="edge"/>
          <c:x val="7.4684678219129302E-2"/>
          <c:y val="0.14274382448183526"/>
          <c:w val="0.32435159581551687"/>
          <c:h val="0.5424152737499105"/>
        </c:manualLayout>
      </c:layout>
      <c:pieChart>
        <c:varyColors val="1"/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45513841464914068"/>
          <c:y val="0"/>
          <c:w val="0.54486158535085927"/>
          <c:h val="1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8029814426077449E-2"/>
          <c:y val="9.145604883039532E-2"/>
          <c:w val="0.48021832856778096"/>
          <c:h val="0.8170879023392094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руб; %</c:v>
                </c:pt>
              </c:strCache>
            </c:strRef>
          </c:tx>
          <c:explosion val="21"/>
          <c:dLbls>
            <c:dLbl>
              <c:idx val="0"/>
              <c:layout>
                <c:manualLayout>
                  <c:x val="6.2257434359145339E-2"/>
                  <c:y val="-0.195597007218290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7491,9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56,5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1"/>
              <c:layout>
                <c:manualLayout>
                  <c:x val="0.13627555027998836"/>
                  <c:y val="-0.581494261831604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12,0</a:t>
                    </a:r>
                  </a:p>
                  <a:p>
                    <a:r>
                      <a:rPr lang="ru-RU" dirty="0" smtClean="0"/>
                      <a:t>0,1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2"/>
              <c:layout>
                <c:manualLayout>
                  <c:x val="-1.5416050263421025E-2"/>
                  <c:y val="1.96358779372772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422.2
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3"/>
              <c:layout>
                <c:manualLayout>
                  <c:x val="-1.0648670615545643E-2"/>
                  <c:y val="0.1841936716815876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2371,0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6,</a:t>
                    </a:r>
                    <a:r>
                      <a:rPr lang="en-US" dirty="0" smtClean="0"/>
                      <a:t>7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  <c:showPercent val="1"/>
              <c:separator>
</c:separator>
            </c:dLbl>
            <c:dLbl>
              <c:idx val="4"/>
              <c:layout>
                <c:manualLayout>
                  <c:x val="-6.8276770417322066E-2"/>
                  <c:y val="0.103681265928992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888,7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6,7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5"/>
              <c:layout>
                <c:manualLayout>
                  <c:x val="-0.13105086276963376"/>
                  <c:y val="-9.95001384589108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1287,5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9,7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6"/>
              <c:layout>
                <c:manualLayout>
                  <c:x val="-5.5568265319447918E-2"/>
                  <c:y val="-0.1747113090253653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704,6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5,3%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7"/>
              <c:layout>
                <c:manualLayout>
                  <c:x val="3.0698343458913938E-2"/>
                  <c:y val="-5.44970542244891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29,0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  <c:separator>
</c:separator>
            </c:dLbl>
            <c:dLbl>
              <c:idx val="8"/>
              <c:layout>
                <c:manualLayout>
                  <c:x val="1.8970479888199561E-2"/>
                  <c:y val="-0.18513656028268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12,0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</a:t>
                    </a:r>
                    <a:r>
                      <a:rPr lang="en-US" dirty="0" smtClean="0"/>
                      <a:t>1</a:t>
                    </a:r>
                    <a:r>
                      <a:rPr lang="en-US" dirty="0"/>
                      <a:t>%</a:t>
                    </a:r>
                  </a:p>
                </c:rich>
              </c:tx>
              <c:showVal val="1"/>
              <c:showPercent val="1"/>
              <c:separator>
</c:separator>
            </c:dLbl>
            <c:dLbl>
              <c:idx val="9"/>
              <c:layout>
                <c:manualLayout>
                  <c:x val="-3.7500000000000012E-2"/>
                  <c:y val="-0.17964963986787083"/>
                </c:manualLayout>
              </c:layout>
              <c:showVal val="1"/>
              <c:showPercent val="1"/>
              <c:separator>
</c:separator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Percent val="1"/>
            <c:separator>
</c:separator>
            <c:showLeaderLines val="1"/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доходы от продажи земельных участков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реализации имущества</c:v>
                </c:pt>
                <c:pt idx="6">
                  <c:v>Доходы от использования имущества, находящегося в государственной и муниципальной собственности</c:v>
                </c:pt>
                <c:pt idx="7">
                  <c:v>Доходы от компенсации затрат государства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7491.9</c:v>
                </c:pt>
                <c:pt idx="1">
                  <c:v>2371</c:v>
                </c:pt>
                <c:pt idx="2">
                  <c:v>422.2</c:v>
                </c:pt>
                <c:pt idx="3">
                  <c:v>888.7</c:v>
                </c:pt>
                <c:pt idx="4">
                  <c:v>1287.5</c:v>
                </c:pt>
                <c:pt idx="5">
                  <c:v>704.6</c:v>
                </c:pt>
                <c:pt idx="6">
                  <c:v>29</c:v>
                </c:pt>
                <c:pt idx="7">
                  <c:v>12</c:v>
                </c:pt>
              </c:numCache>
            </c:numRef>
          </c:val>
        </c:ser>
        <c:firstSliceAng val="1"/>
        <c:holeSize val="16"/>
      </c:doughnutChart>
    </c:plotArea>
    <c:legend>
      <c:legendPos val="r"/>
      <c:layout>
        <c:manualLayout>
          <c:xMode val="edge"/>
          <c:yMode val="edge"/>
          <c:x val="0.62785518957932562"/>
          <c:y val="8.9148469407213495E-4"/>
          <c:w val="0.35141368308004783"/>
          <c:h val="0.96840981184511854"/>
        </c:manualLayout>
      </c:layout>
      <c:txPr>
        <a:bodyPr/>
        <a:lstStyle/>
        <a:p>
          <a:pPr rtl="0"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4"/>
  <c:chart>
    <c:autoTitleDeleted val="1"/>
    <c:plotArea>
      <c:layout>
        <c:manualLayout>
          <c:layoutTarget val="inner"/>
          <c:xMode val="edge"/>
          <c:yMode val="edge"/>
          <c:x val="0.39627693981972778"/>
          <c:y val="0.125"/>
          <c:w val="0.52345909510139133"/>
          <c:h val="0.790197713772620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0"/>
          <c:dPt>
            <c:idx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2"/>
            <c:spPr>
              <a:solidFill>
                <a:srgbClr val="FF9933"/>
              </a:solidFill>
            </c:spPr>
          </c:dPt>
          <c:dPt>
            <c:idx val="4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dPt>
            <c:idx val="6"/>
            <c:spPr>
              <a:solidFill>
                <a:srgbClr val="D77DD3"/>
              </a:solidFill>
            </c:spPr>
          </c:dPt>
          <c:dLbls>
            <c:dLbl>
              <c:idx val="0"/>
              <c:layout>
                <c:manualLayout>
                  <c:x val="-7.2636037288939439E-3"/>
                  <c:y val="-1.315789473684210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7603.0;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4,</a:t>
                    </a:r>
                    <a:r>
                      <a:rPr lang="en-US" dirty="0" smtClean="0"/>
                      <a:t>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1"/>
              <c:showVal val="1"/>
              <c:showPercent val="1"/>
            </c:dLbl>
            <c:dLbl>
              <c:idx val="1"/>
              <c:layout>
                <c:manualLayout>
                  <c:x val="0.10169045220451518"/>
                  <c:y val="-7.8947368421052613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376,1; 0,7%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2"/>
              <c:layout>
                <c:manualLayout>
                  <c:x val="9.4426848475621258E-2"/>
                  <c:y val="-4.60526315789473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35.8; 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3"/>
              <c:layout>
                <c:manualLayout>
                  <c:x val="4.2128787240124456E-2"/>
                  <c:y val="-2.1929824561403113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1 821.40; 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4"/>
              <c:layout>
                <c:manualLayout>
                  <c:x val="-2.0338090440903032E-2"/>
                  <c:y val="-3.72807017543859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41 299.20; </a:t>
                    </a:r>
                    <a:r>
                      <a:rPr lang="ru-RU" dirty="0" smtClean="0"/>
                      <a:t>78,9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5"/>
              <c:layout>
                <c:manualLayout>
                  <c:x val="0"/>
                  <c:y val="-1.3157894736842065E-2"/>
                </c:manualLayout>
              </c:layout>
              <c:showLegendKey val="1"/>
              <c:showVal val="1"/>
              <c:showPercent val="1"/>
            </c:dLbl>
            <c:dLbl>
              <c:idx val="6"/>
              <c:layout>
                <c:manualLayout>
                  <c:x val="3.0507135661354559E-2"/>
                  <c:y val="-0.1425438596491228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1 095.90; </a:t>
                    </a:r>
                    <a:r>
                      <a:rPr lang="en-US" dirty="0" smtClean="0"/>
                      <a:t>2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dLbl>
              <c:idx val="7"/>
              <c:layout>
                <c:manualLayout>
                  <c:x val="3.9223460136027281E-2"/>
                  <c:y val="-0.1009445365381958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105.7; 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1"/>
              <c:showVal val="1"/>
              <c:showPercent val="1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7603</c:v>
                </c:pt>
                <c:pt idx="1">
                  <c:v>376.1</c:v>
                </c:pt>
                <c:pt idx="2" formatCode="General">
                  <c:v>35.800000000000011</c:v>
                </c:pt>
                <c:pt idx="3" formatCode="#,##0.00">
                  <c:v>1821.4</c:v>
                </c:pt>
                <c:pt idx="4" formatCode="#,##0.00">
                  <c:v>41299.199999999997</c:v>
                </c:pt>
                <c:pt idx="5" formatCode="#,##0.00">
                  <c:v>9.2000000000000011</c:v>
                </c:pt>
                <c:pt idx="6" formatCode="#,##0.00">
                  <c:v>1095.9000000000001</c:v>
                </c:pt>
                <c:pt idx="7" formatCode="General">
                  <c:v>105.7</c:v>
                </c:pt>
              </c:numCache>
            </c:numRef>
          </c:val>
        </c:ser>
        <c:firstSliceAng val="0"/>
        <c:holeSize val="50"/>
      </c:doughnutChart>
      <c:spPr>
        <a:noFill/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t"/>
      <c:layout>
        <c:manualLayout>
          <c:xMode val="edge"/>
          <c:yMode val="edge"/>
          <c:x val="7.2636037288939439E-3"/>
          <c:y val="0.28508771929824583"/>
          <c:w val="0.38599156255215372"/>
          <c:h val="0.54510947644702334"/>
        </c:manualLayout>
      </c:layout>
      <c:txPr>
        <a:bodyPr/>
        <a:lstStyle/>
        <a:p>
          <a:pPr>
            <a:defRPr sz="105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b="1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7491,9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32DFABAB-295A-4C28-B176-C8AE7EC4CD6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Акцизы по подакцизным товарам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2371,0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295CF0-B718-421F-B208-DB3E4B624E36}" type="parTrans" cxnId="{E3774A03-1C7F-4CB4-9203-5716E951F6EB}">
      <dgm:prSet/>
      <dgm:spPr/>
      <dgm:t>
        <a:bodyPr/>
        <a:lstStyle/>
        <a:p>
          <a:endParaRPr lang="ru-RU"/>
        </a:p>
      </dgm:t>
    </dgm:pt>
    <dgm:pt modelId="{CB351489-D401-4F38-8E39-F5E9DED42897}" type="sibTrans" cxnId="{E3774A03-1C7F-4CB4-9203-5716E951F6EB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1287,5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земельных участков, находящихся в государственной и муниципальной собственности ( за исключением земельных участков бюджетных и автономных учреждений)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422,2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 от реализации имущества, находящегося в государственной и муниципальной собственности ( за исключением имущества бюджетных и автономных учреждений, а также имущества муниципальных и унитарных предприятий, в том числе казенных)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704,6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888,7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B9941620-3C05-465D-8115-672F78BB5CA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получаемые в виде арендной платы за земельные участки после разграничения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29,0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058A4E-7D5D-41F0-A942-FF133E5093CA}" type="parTrans" cxnId="{3233CA2F-A067-4FA6-8A34-06828A4DF538}">
      <dgm:prSet/>
      <dgm:spPr/>
      <dgm:t>
        <a:bodyPr/>
        <a:lstStyle/>
        <a:p>
          <a:endParaRPr lang="ru-RU"/>
        </a:p>
      </dgm:t>
    </dgm:pt>
    <dgm:pt modelId="{AC943FE2-E0A1-4633-AC63-9C5B9B692455}" type="sibTrans" cxnId="{3233CA2F-A067-4FA6-8A34-06828A4DF538}">
      <dgm:prSet/>
      <dgm:spPr/>
      <dgm:t>
        <a:bodyPr/>
        <a:lstStyle/>
        <a:p>
          <a:endParaRPr lang="ru-RU"/>
        </a:p>
      </dgm:t>
    </dgm:pt>
    <dgm:pt modelId="{BEC44F88-42D5-4EE3-8C8C-69396664E45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поступающие в порядке возмещения расходов, понесенных в связи с эксплуатацией имущества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12,0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08ACAF-697C-433E-A53A-55D8A059C90E}" type="parTrans" cxnId="{D3D94055-4BE3-4AE7-9CAD-D0AF71351C80}">
      <dgm:prSet/>
      <dgm:spPr/>
      <dgm:t>
        <a:bodyPr/>
        <a:lstStyle/>
        <a:p>
          <a:endParaRPr lang="ru-RU"/>
        </a:p>
      </dgm:t>
    </dgm:pt>
    <dgm:pt modelId="{46EC17D7-9BF3-486B-B2E0-AD1C5D5FF63B}" type="sibTrans" cxnId="{D3D94055-4BE3-4AE7-9CAD-D0AF71351C80}">
      <dgm:prSet/>
      <dgm:spPr/>
      <dgm:t>
        <a:bodyPr/>
        <a:lstStyle/>
        <a:p>
          <a:endParaRPr lang="ru-RU"/>
        </a:p>
      </dgm:t>
    </dgm:pt>
    <dgm:pt modelId="{B70E1606-9938-40BF-AAB7-F92CF02A28F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349,9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119574-5BA7-44ED-864E-C9219ECE3B92}" type="parTrans" cxnId="{D820C24E-A4CF-4DFC-9A7F-5416EC005C73}">
      <dgm:prSet/>
      <dgm:spPr/>
      <dgm:t>
        <a:bodyPr/>
        <a:lstStyle/>
        <a:p>
          <a:endParaRPr lang="ru-RU"/>
        </a:p>
      </dgm:t>
    </dgm:pt>
    <dgm:pt modelId="{6FD7E305-9060-4BCF-8619-2534575DB30B}" type="sibTrans" cxnId="{D820C24E-A4CF-4DFC-9A7F-5416EC005C73}">
      <dgm:prSet/>
      <dgm:spPr/>
      <dgm:t>
        <a:bodyPr/>
        <a:lstStyle/>
        <a:p>
          <a:endParaRPr lang="ru-RU"/>
        </a:p>
      </dgm:t>
    </dgm:pt>
    <dgm:pt modelId="{4F53FFA9-C3F5-470E-B9A9-691642494B9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38554,7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455AB1-F975-493B-BF48-CAC837C8FA16}" type="parTrans" cxnId="{FBC3F654-7F67-433A-BCC8-4FAF47FCDE84}">
      <dgm:prSet/>
      <dgm:spPr/>
      <dgm:t>
        <a:bodyPr/>
        <a:lstStyle/>
        <a:p>
          <a:endParaRPr lang="ru-RU"/>
        </a:p>
      </dgm:t>
    </dgm:pt>
    <dgm:pt modelId="{D5F69D57-9F73-4C44-9B55-F72E45F2BB67}" type="sibTrans" cxnId="{FBC3F654-7F67-433A-BCC8-4FAF47FCDE84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48,7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1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96DD4E4E-33DA-4561-95C4-F0077618D161}" type="pres">
      <dgm:prSet presAssocID="{32DFABAB-295A-4C28-B176-C8AE7EC4CD6A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2D933-A201-4B1C-8EE8-CB6DB8E76AFF}" type="pres">
      <dgm:prSet presAssocID="{CB351489-D401-4F38-8E39-F5E9DED42897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1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851BBF-5D6E-4969-B9C7-C530AEE56AB2}" type="pres">
      <dgm:prSet presAssocID="{7990CB6E-1BF1-4D78-B445-5B686382AB02}" presName="sibTrans" presStyleCnt="0"/>
      <dgm:spPr/>
    </dgm:pt>
    <dgm:pt modelId="{F2BF61DD-A5BD-4B0F-8021-AB442B72ED79}" type="pres">
      <dgm:prSet presAssocID="{B9941620-3C05-465D-8115-672F78BB5CAC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05076E-E4FE-4DE0-BD97-CCB336470A27}" type="pres">
      <dgm:prSet presAssocID="{AC943FE2-E0A1-4633-AC63-9C5B9B692455}" presName="sibTrans" presStyleCnt="0"/>
      <dgm:spPr/>
    </dgm:pt>
    <dgm:pt modelId="{5B3DD7B8-0D55-403C-860D-7A61576DA4A5}" type="pres">
      <dgm:prSet presAssocID="{BEC44F88-42D5-4EE3-8C8C-69396664E45F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D4137E-8EF9-4AB3-987F-490800645C7F}" type="pres">
      <dgm:prSet presAssocID="{46EC17D7-9BF3-486B-B2E0-AD1C5D5FF63B}" presName="sibTrans" presStyleCnt="0"/>
      <dgm:spPr/>
    </dgm:pt>
    <dgm:pt modelId="{98D9B815-AE2A-4D0E-9888-B226115C366F}" type="pres">
      <dgm:prSet presAssocID="{B70E1606-9938-40BF-AAB7-F92CF02A28F6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B9295-AEC3-4502-804E-90D932C1C9A9}" type="pres">
      <dgm:prSet presAssocID="{6FD7E305-9060-4BCF-8619-2534575DB30B}" presName="sibTrans" presStyleCnt="0"/>
      <dgm:spPr/>
    </dgm:pt>
    <dgm:pt modelId="{4F93F4BA-99ED-41B4-88AD-39D9B4193754}" type="pres">
      <dgm:prSet presAssocID="{4F53FFA9-C3F5-470E-B9A9-691642494B97}" presName="node" presStyleLbl="node1" presStyleIdx="10" presStyleCnt="1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ru-RU"/>
        </a:p>
      </dgm:t>
    </dgm:pt>
  </dgm:ptLst>
  <dgm:cxnLst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AFE48A82-AC47-44DD-828A-113CBF42168D}" type="presOf" srcId="{2E106A4D-1827-4786-8B22-F8E12C13AD13}" destId="{396F3610-6898-4F07-B1B7-DDB2CD28A9C7}" srcOrd="0" destOrd="0" presId="urn:microsoft.com/office/officeart/2005/8/layout/default#1"/>
    <dgm:cxn modelId="{1178DB68-A21A-4B03-8ABF-29A47B0C10E0}" type="presOf" srcId="{4F53FFA9-C3F5-470E-B9A9-691642494B97}" destId="{4F93F4BA-99ED-41B4-88AD-39D9B4193754}" srcOrd="0" destOrd="0" presId="urn:microsoft.com/office/officeart/2005/8/layout/default#1"/>
    <dgm:cxn modelId="{D3D94055-4BE3-4AE7-9CAD-D0AF71351C80}" srcId="{EFC9298D-E846-4654-9798-8B0060028573}" destId="{BEC44F88-42D5-4EE3-8C8C-69396664E45F}" srcOrd="8" destOrd="0" parTransId="{4108ACAF-697C-433E-A53A-55D8A059C90E}" sibTransId="{46EC17D7-9BF3-486B-B2E0-AD1C5D5FF63B}"/>
    <dgm:cxn modelId="{3233CA2F-A067-4FA6-8A34-06828A4DF538}" srcId="{EFC9298D-E846-4654-9798-8B0060028573}" destId="{B9941620-3C05-465D-8115-672F78BB5CAC}" srcOrd="7" destOrd="0" parTransId="{1B058A4E-7D5D-41F0-A942-FF133E5093CA}" sibTransId="{AC943FE2-E0A1-4633-AC63-9C5B9B692455}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07AD36E3-0EE2-4F53-88C0-E81BCEC0FEF7}" type="presOf" srcId="{BEC44F88-42D5-4EE3-8C8C-69396664E45F}" destId="{5B3DD7B8-0D55-403C-860D-7A61576DA4A5}" srcOrd="0" destOrd="0" presId="urn:microsoft.com/office/officeart/2005/8/layout/default#1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F886BF8A-3546-46F4-928D-4D1EBF6743B4}" type="presOf" srcId="{05B8F278-9EFF-4E40-8B7B-B9C2361D962C}" destId="{E5D67C34-7FB2-45EC-A4C3-F1C86647A28F}" srcOrd="0" destOrd="0" presId="urn:microsoft.com/office/officeart/2005/8/layout/default#1"/>
    <dgm:cxn modelId="{D820C24E-A4CF-4DFC-9A7F-5416EC005C73}" srcId="{EFC9298D-E846-4654-9798-8B0060028573}" destId="{B70E1606-9938-40BF-AAB7-F92CF02A28F6}" srcOrd="9" destOrd="0" parTransId="{7C119574-5BA7-44ED-864E-C9219ECE3B92}" sibTransId="{6FD7E305-9060-4BCF-8619-2534575DB30B}"/>
    <dgm:cxn modelId="{5FECBBD9-0446-44F7-A70A-70B3C7AFB235}" type="presOf" srcId="{1F257D80-3529-4697-9186-EC854F333D20}" destId="{416D389E-1906-4628-AB3D-97BCDE0F8520}" srcOrd="0" destOrd="0" presId="urn:microsoft.com/office/officeart/2005/8/layout/default#1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D5D11E11-42A6-4F43-AB15-6CCD831B18ED}" type="presOf" srcId="{B70E1606-9938-40BF-AAB7-F92CF02A28F6}" destId="{98D9B815-AE2A-4D0E-9888-B226115C366F}" srcOrd="0" destOrd="0" presId="urn:microsoft.com/office/officeart/2005/8/layout/default#1"/>
    <dgm:cxn modelId="{FBC3F654-7F67-433A-BCC8-4FAF47FCDE84}" srcId="{EFC9298D-E846-4654-9798-8B0060028573}" destId="{4F53FFA9-C3F5-470E-B9A9-691642494B97}" srcOrd="10" destOrd="0" parTransId="{44455AB1-F975-493B-BF48-CAC837C8FA16}" sibTransId="{D5F69D57-9F73-4C44-9B55-F72E45F2BB67}"/>
    <dgm:cxn modelId="{98EEE33C-0489-4314-8581-F513821DE9E8}" type="presOf" srcId="{EFC9298D-E846-4654-9798-8B0060028573}" destId="{7D006B0B-6727-4758-87FD-A750B2865F7B}" srcOrd="0" destOrd="0" presId="urn:microsoft.com/office/officeart/2005/8/layout/default#1"/>
    <dgm:cxn modelId="{C2AE4334-8BA3-4CDE-8458-553E0E5154BA}" type="presOf" srcId="{B9941620-3C05-465D-8115-672F78BB5CAC}" destId="{F2BF61DD-A5BD-4B0F-8021-AB442B72ED79}" srcOrd="0" destOrd="0" presId="urn:microsoft.com/office/officeart/2005/8/layout/default#1"/>
    <dgm:cxn modelId="{A532B015-600B-4E03-9557-E5CE75FC9DF4}" type="presOf" srcId="{32DFABAB-295A-4C28-B176-C8AE7EC4CD6A}" destId="{96DD4E4E-33DA-4561-95C4-F0077618D161}" srcOrd="0" destOrd="0" presId="urn:microsoft.com/office/officeart/2005/8/layout/default#1"/>
    <dgm:cxn modelId="{B150538A-CB13-41E3-A04D-E1C30D13AD97}" type="presOf" srcId="{A5E69884-F0A7-4B41-8FF5-AAB06741361A}" destId="{E19DE523-24F1-4597-8BFD-E775C15FE74A}" srcOrd="0" destOrd="0" presId="urn:microsoft.com/office/officeart/2005/8/layout/default#1"/>
    <dgm:cxn modelId="{54553B38-0F2E-4C29-8CF1-704A5F1939C5}" type="presOf" srcId="{269A53EA-BA11-4AF7-9BE5-E082E4E3AB0F}" destId="{D5EFF21E-E139-4CF8-A716-D4D50612462F}" srcOrd="0" destOrd="0" presId="urn:microsoft.com/office/officeart/2005/8/layout/default#1"/>
    <dgm:cxn modelId="{9E2AA475-1A6A-418F-A7E1-5CD1A33F499B}" type="presOf" srcId="{3538A437-4018-424C-BE07-1EB90B0DB3E5}" destId="{568C610D-6D67-49FE-9E20-A523B07AEC94}" srcOrd="0" destOrd="0" presId="urn:microsoft.com/office/officeart/2005/8/layout/default#1"/>
    <dgm:cxn modelId="{E3774A03-1C7F-4CB4-9203-5716E951F6EB}" srcId="{EFC9298D-E846-4654-9798-8B0060028573}" destId="{32DFABAB-295A-4C28-B176-C8AE7EC4CD6A}" srcOrd="1" destOrd="0" parTransId="{D2295CF0-B718-421F-B208-DB3E4B624E36}" sibTransId="{CB351489-D401-4F38-8E39-F5E9DED42897}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4150AF11-2645-4951-895F-98A133287F25}" type="presParOf" srcId="{7D006B0B-6727-4758-87FD-A750B2865F7B}" destId="{E19DE523-24F1-4597-8BFD-E775C15FE74A}" srcOrd="0" destOrd="0" presId="urn:microsoft.com/office/officeart/2005/8/layout/default#1"/>
    <dgm:cxn modelId="{81C56E5F-A030-4E61-AE7F-37881EDE95D1}" type="presParOf" srcId="{7D006B0B-6727-4758-87FD-A750B2865F7B}" destId="{4CD03ED4-9FB8-4EAC-BF5F-762E8AEEEECD}" srcOrd="1" destOrd="0" presId="urn:microsoft.com/office/officeart/2005/8/layout/default#1"/>
    <dgm:cxn modelId="{FD0072DB-03D5-4ECE-9031-FAA5770F6A7E}" type="presParOf" srcId="{7D006B0B-6727-4758-87FD-A750B2865F7B}" destId="{96DD4E4E-33DA-4561-95C4-F0077618D161}" srcOrd="2" destOrd="0" presId="urn:microsoft.com/office/officeart/2005/8/layout/default#1"/>
    <dgm:cxn modelId="{BE072609-90DA-40D7-99D3-E88EAE2A6B42}" type="presParOf" srcId="{7D006B0B-6727-4758-87FD-A750B2865F7B}" destId="{7852D933-A201-4B1C-8EE8-CB6DB8E76AFF}" srcOrd="3" destOrd="0" presId="urn:microsoft.com/office/officeart/2005/8/layout/default#1"/>
    <dgm:cxn modelId="{0130C62F-3EB8-4C19-A49A-3AF511A3C635}" type="presParOf" srcId="{7D006B0B-6727-4758-87FD-A750B2865F7B}" destId="{E5D67C34-7FB2-45EC-A4C3-F1C86647A28F}" srcOrd="4" destOrd="0" presId="urn:microsoft.com/office/officeart/2005/8/layout/default#1"/>
    <dgm:cxn modelId="{A5A53684-E01A-4A10-A4CD-503CED747744}" type="presParOf" srcId="{7D006B0B-6727-4758-87FD-A750B2865F7B}" destId="{42659F49-3629-43F6-9A7C-AB8F2CDB9483}" srcOrd="5" destOrd="0" presId="urn:microsoft.com/office/officeart/2005/8/layout/default#1"/>
    <dgm:cxn modelId="{B93DFE44-55CC-4A86-AA91-895642B7CFFE}" type="presParOf" srcId="{7D006B0B-6727-4758-87FD-A750B2865F7B}" destId="{568C610D-6D67-49FE-9E20-A523B07AEC94}" srcOrd="6" destOrd="0" presId="urn:microsoft.com/office/officeart/2005/8/layout/default#1"/>
    <dgm:cxn modelId="{33002690-319E-42B1-A774-2355685E0654}" type="presParOf" srcId="{7D006B0B-6727-4758-87FD-A750B2865F7B}" destId="{DBFB2604-9FF4-44B1-BE15-D39EFEA1CA06}" srcOrd="7" destOrd="0" presId="urn:microsoft.com/office/officeart/2005/8/layout/default#1"/>
    <dgm:cxn modelId="{77AECADA-A5B9-45D1-9C9C-AE2B9DD72455}" type="presParOf" srcId="{7D006B0B-6727-4758-87FD-A750B2865F7B}" destId="{416D389E-1906-4628-AB3D-97BCDE0F8520}" srcOrd="8" destOrd="0" presId="urn:microsoft.com/office/officeart/2005/8/layout/default#1"/>
    <dgm:cxn modelId="{78498482-7AAA-4708-8C6B-C88E95A7CA48}" type="presParOf" srcId="{7D006B0B-6727-4758-87FD-A750B2865F7B}" destId="{72E431E7-0EEA-4E62-97B1-19152DA49804}" srcOrd="9" destOrd="0" presId="urn:microsoft.com/office/officeart/2005/8/layout/default#1"/>
    <dgm:cxn modelId="{1CE404F2-3FF1-4431-AB71-532FC65FB0F3}" type="presParOf" srcId="{7D006B0B-6727-4758-87FD-A750B2865F7B}" destId="{396F3610-6898-4F07-B1B7-DDB2CD28A9C7}" srcOrd="10" destOrd="0" presId="urn:microsoft.com/office/officeart/2005/8/layout/default#1"/>
    <dgm:cxn modelId="{6E03738D-4AFA-4020-B1E8-B1D649497C22}" type="presParOf" srcId="{7D006B0B-6727-4758-87FD-A750B2865F7B}" destId="{CC4B1EF2-39F8-4662-9A2E-4D53D862B399}" srcOrd="11" destOrd="0" presId="urn:microsoft.com/office/officeart/2005/8/layout/default#1"/>
    <dgm:cxn modelId="{FBE84D16-F8E5-448D-B897-9085CCC7CF49}" type="presParOf" srcId="{7D006B0B-6727-4758-87FD-A750B2865F7B}" destId="{D5EFF21E-E139-4CF8-A716-D4D50612462F}" srcOrd="12" destOrd="0" presId="urn:microsoft.com/office/officeart/2005/8/layout/default#1"/>
    <dgm:cxn modelId="{4419F617-42C7-4AFB-ACDE-8069150BC6BB}" type="presParOf" srcId="{7D006B0B-6727-4758-87FD-A750B2865F7B}" destId="{F9851BBF-5D6E-4969-B9C7-C530AEE56AB2}" srcOrd="13" destOrd="0" presId="urn:microsoft.com/office/officeart/2005/8/layout/default#1"/>
    <dgm:cxn modelId="{E7738794-2FC1-45F6-8D6F-B30797504FCD}" type="presParOf" srcId="{7D006B0B-6727-4758-87FD-A750B2865F7B}" destId="{F2BF61DD-A5BD-4B0F-8021-AB442B72ED79}" srcOrd="14" destOrd="0" presId="urn:microsoft.com/office/officeart/2005/8/layout/default#1"/>
    <dgm:cxn modelId="{213D59E4-2874-43C9-BB3E-3DD56A60B0CB}" type="presParOf" srcId="{7D006B0B-6727-4758-87FD-A750B2865F7B}" destId="{F005076E-E4FE-4DE0-BD97-CCB336470A27}" srcOrd="15" destOrd="0" presId="urn:microsoft.com/office/officeart/2005/8/layout/default#1"/>
    <dgm:cxn modelId="{79E19F9E-CF80-4FF7-A44C-585545410A66}" type="presParOf" srcId="{7D006B0B-6727-4758-87FD-A750B2865F7B}" destId="{5B3DD7B8-0D55-403C-860D-7A61576DA4A5}" srcOrd="16" destOrd="0" presId="urn:microsoft.com/office/officeart/2005/8/layout/default#1"/>
    <dgm:cxn modelId="{14A8E12D-09FB-445E-9AF3-B71709949559}" type="presParOf" srcId="{7D006B0B-6727-4758-87FD-A750B2865F7B}" destId="{17D4137E-8EF9-4AB3-987F-490800645C7F}" srcOrd="17" destOrd="0" presId="urn:microsoft.com/office/officeart/2005/8/layout/default#1"/>
    <dgm:cxn modelId="{C25FE19C-0273-40F9-8A97-84819108C534}" type="presParOf" srcId="{7D006B0B-6727-4758-87FD-A750B2865F7B}" destId="{98D9B815-AE2A-4D0E-9888-B226115C366F}" srcOrd="18" destOrd="0" presId="urn:microsoft.com/office/officeart/2005/8/layout/default#1"/>
    <dgm:cxn modelId="{93FC64FC-3D0A-43BF-8BB9-5BC897B259D2}" type="presParOf" srcId="{7D006B0B-6727-4758-87FD-A750B2865F7B}" destId="{47EB9295-AEC3-4502-804E-90D932C1C9A9}" srcOrd="19" destOrd="0" presId="urn:microsoft.com/office/officeart/2005/8/layout/default#1"/>
    <dgm:cxn modelId="{76F960D5-6394-4859-9E19-D6693BF31ECC}" type="presParOf" srcId="{7D006B0B-6727-4758-87FD-A750B2865F7B}" destId="{4F93F4BA-99ED-41B4-88AD-39D9B4193754}" srcOrd="20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9298D-E846-4654-9798-8B0060028573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69884-F0A7-4B41-8FF5-AAB06741361A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7 603,0 тыс. руб.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BE57AC-1CCD-47AC-A3A6-26464AFF905A}" type="parTrans" cxnId="{5C0D2597-1FB3-46C9-BA61-4F074D1490D5}">
      <dgm:prSet/>
      <dgm:spPr/>
      <dgm:t>
        <a:bodyPr/>
        <a:lstStyle/>
        <a:p>
          <a:endParaRPr lang="ru-RU"/>
        </a:p>
      </dgm:t>
    </dgm:pt>
    <dgm:pt modelId="{16BD694A-6A21-4BFC-94B4-ECC28595A934}" type="sibTrans" cxnId="{5C0D2597-1FB3-46C9-BA61-4F074D1490D5}">
      <dgm:prSet/>
      <dgm:spPr/>
      <dgm:t>
        <a:bodyPr/>
        <a:lstStyle/>
        <a:p>
          <a:endParaRPr lang="ru-RU"/>
        </a:p>
      </dgm:t>
    </dgm:pt>
    <dgm:pt modelId="{1F257D80-3529-4697-9186-EC854F333D2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41 299,2 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AAECC-AB64-425A-8D07-EDF5E8AEBA7B}" type="parTrans" cxnId="{7C44420A-6D13-48FA-8BF0-11C46FBE2D3F}">
      <dgm:prSet/>
      <dgm:spPr/>
      <dgm:t>
        <a:bodyPr/>
        <a:lstStyle/>
        <a:p>
          <a:endParaRPr lang="ru-RU"/>
        </a:p>
      </dgm:t>
    </dgm:pt>
    <dgm:pt modelId="{5066F600-18D8-4907-8D13-36072B42DF55}" type="sibTrans" cxnId="{7C44420A-6D13-48FA-8BF0-11C46FBE2D3F}">
      <dgm:prSet/>
      <dgm:spPr/>
      <dgm:t>
        <a:bodyPr/>
        <a:lstStyle/>
        <a:p>
          <a:endParaRPr lang="ru-RU"/>
        </a:p>
      </dgm:t>
    </dgm:pt>
    <dgm:pt modelId="{2E106A4D-1827-4786-8B22-F8E12C13AD13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1 095,9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8DF7A4-A606-4522-8C13-60131610B226}" type="parTrans" cxnId="{2F22E8D5-EDA9-4111-A53E-6CBDA1EF59AA}">
      <dgm:prSet/>
      <dgm:spPr/>
      <dgm:t>
        <a:bodyPr/>
        <a:lstStyle/>
        <a:p>
          <a:endParaRPr lang="ru-RU"/>
        </a:p>
      </dgm:t>
    </dgm:pt>
    <dgm:pt modelId="{0206B7A9-CCB2-4F35-A8A6-087B6B9A5380}" type="sibTrans" cxnId="{2F22E8D5-EDA9-4111-A53E-6CBDA1EF59AA}">
      <dgm:prSet/>
      <dgm:spPr/>
      <dgm:t>
        <a:bodyPr/>
        <a:lstStyle/>
        <a:p>
          <a:endParaRPr lang="ru-RU"/>
        </a:p>
      </dgm:t>
    </dgm:pt>
    <dgm:pt modelId="{269A53EA-BA11-4AF7-9BE5-E082E4E3AB0F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105,7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DF369D-0263-49D1-8FDD-4D3B0DAEF038}" type="parTrans" cxnId="{8F687DD0-2606-4CF8-83CF-8D9CDC9BB91D}">
      <dgm:prSet/>
      <dgm:spPr/>
      <dgm:t>
        <a:bodyPr/>
        <a:lstStyle/>
        <a:p>
          <a:endParaRPr lang="ru-RU"/>
        </a:p>
      </dgm:t>
    </dgm:pt>
    <dgm:pt modelId="{7990CB6E-1BF1-4D78-B445-5B686382AB02}" type="sibTrans" cxnId="{8F687DD0-2606-4CF8-83CF-8D9CDC9BB91D}">
      <dgm:prSet/>
      <dgm:spPr/>
      <dgm:t>
        <a:bodyPr/>
        <a:lstStyle/>
        <a:p>
          <a:endParaRPr lang="ru-RU"/>
        </a:p>
      </dgm:t>
    </dgm:pt>
    <dgm:pt modelId="{05B8F278-9EFF-4E40-8B7B-B9C2361D962C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35,8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ADF14-1ED7-4B22-89CB-F050A2627068}" type="parTrans" cxnId="{A31FEE6F-2C8B-4891-898C-3E291D92BFD6}">
      <dgm:prSet/>
      <dgm:spPr/>
      <dgm:t>
        <a:bodyPr/>
        <a:lstStyle/>
        <a:p>
          <a:endParaRPr lang="ru-RU"/>
        </a:p>
      </dgm:t>
    </dgm:pt>
    <dgm:pt modelId="{F1D5ECFF-FE28-450C-BFF4-26AF1FD02F1C}" type="sibTrans" cxnId="{A31FEE6F-2C8B-4891-898C-3E291D92BFD6}">
      <dgm:prSet/>
      <dgm:spPr/>
      <dgm:t>
        <a:bodyPr/>
        <a:lstStyle/>
        <a:p>
          <a:endParaRPr lang="ru-RU"/>
        </a:p>
      </dgm:t>
    </dgm:pt>
    <dgm:pt modelId="{3538A437-4018-424C-BE07-1EB90B0DB3E5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1 821,4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8B27EA-751C-4006-AD33-2FEF1C9D02D5}" type="parTrans" cxnId="{37C5A1FF-8FDE-41AA-B5EB-61CCC5D74FFF}">
      <dgm:prSet/>
      <dgm:spPr/>
      <dgm:t>
        <a:bodyPr/>
        <a:lstStyle/>
        <a:p>
          <a:endParaRPr lang="ru-RU"/>
        </a:p>
      </dgm:t>
    </dgm:pt>
    <dgm:pt modelId="{3C8C6C8C-1305-4D11-9653-ECBA9AF106B6}" type="sibTrans" cxnId="{37C5A1FF-8FDE-41AA-B5EB-61CCC5D74FFF}">
      <dgm:prSet/>
      <dgm:spPr/>
      <dgm:t>
        <a:bodyPr/>
        <a:lstStyle/>
        <a:p>
          <a:endParaRPr lang="ru-RU"/>
        </a:p>
      </dgm:t>
    </dgm:pt>
    <dgm:pt modelId="{03DBD971-6156-41A5-B46D-CDD0C67A3BF0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376,1 тыс. руб.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EAA355-B311-485B-BC61-CE97A2332A8A}" type="parTrans" cxnId="{7C42DB41-0334-411B-BE3F-5475CD2A2FA2}">
      <dgm:prSet/>
      <dgm:spPr/>
      <dgm:t>
        <a:bodyPr/>
        <a:lstStyle/>
        <a:p>
          <a:endParaRPr lang="ru-RU"/>
        </a:p>
      </dgm:t>
    </dgm:pt>
    <dgm:pt modelId="{637464A1-027A-4673-86B5-7BF00E3B2FDB}" type="sibTrans" cxnId="{7C42DB41-0334-411B-BE3F-5475CD2A2FA2}">
      <dgm:prSet/>
      <dgm:spPr/>
      <dgm:t>
        <a:bodyPr/>
        <a:lstStyle/>
        <a:p>
          <a:endParaRPr lang="ru-RU"/>
        </a:p>
      </dgm:t>
    </dgm:pt>
    <dgm:pt modelId="{B79F0A7F-6689-4804-AE80-F8B892CA109D}">
      <dgm:prSet phldrT="[Текст]"/>
      <dgm:spPr>
        <a:solidFill>
          <a:schemeClr val="accent3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        9,2 тыс. </a:t>
          </a:r>
          <a:r>
            <a:rPr lang="ru-RU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B2F015-FCD8-452A-87D6-B37951914918}" type="parTrans" cxnId="{D8CA1FA9-C32E-4593-931B-C330E50FCCF4}">
      <dgm:prSet/>
      <dgm:spPr/>
      <dgm:t>
        <a:bodyPr/>
        <a:lstStyle/>
        <a:p>
          <a:endParaRPr lang="ru-RU"/>
        </a:p>
      </dgm:t>
    </dgm:pt>
    <dgm:pt modelId="{69BE5C83-A667-4287-A5D7-E18104863167}" type="sibTrans" cxnId="{D8CA1FA9-C32E-4593-931B-C330E50FCCF4}">
      <dgm:prSet/>
      <dgm:spPr/>
      <dgm:t>
        <a:bodyPr/>
        <a:lstStyle/>
        <a:p>
          <a:endParaRPr lang="ru-RU"/>
        </a:p>
      </dgm:t>
    </dgm:pt>
    <dgm:pt modelId="{7D006B0B-6727-4758-87FD-A750B2865F7B}" type="pres">
      <dgm:prSet presAssocID="{EFC9298D-E846-4654-9798-8B006002857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9DE523-24F1-4597-8BFD-E775C15FE74A}" type="pres">
      <dgm:prSet presAssocID="{A5E69884-F0A7-4B41-8FF5-AAB06741361A}" presName="node" presStyleLbl="node1" presStyleIdx="0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CD03ED4-9FB8-4EAC-BF5F-762E8AEEEECD}" type="pres">
      <dgm:prSet presAssocID="{16BD694A-6A21-4BFC-94B4-ECC28595A934}" presName="sibTrans" presStyleCnt="0"/>
      <dgm:spPr/>
    </dgm:pt>
    <dgm:pt modelId="{6A3720D5-1F25-4C12-9F42-EB3EC5034922}" type="pres">
      <dgm:prSet presAssocID="{03DBD971-6156-41A5-B46D-CDD0C67A3BF0}" presName="node" presStyleLbl="node1" presStyleIdx="1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54F25CD1-D935-4E50-AD92-C5150C900A06}" type="pres">
      <dgm:prSet presAssocID="{637464A1-027A-4673-86B5-7BF00E3B2FDB}" presName="sibTrans" presStyleCnt="0"/>
      <dgm:spPr/>
    </dgm:pt>
    <dgm:pt modelId="{E5D67C34-7FB2-45EC-A4C3-F1C86647A28F}" type="pres">
      <dgm:prSet presAssocID="{05B8F278-9EFF-4E40-8B7B-B9C2361D962C}" presName="node" presStyleLbl="node1" presStyleIdx="2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42659F49-3629-43F6-9A7C-AB8F2CDB9483}" type="pres">
      <dgm:prSet presAssocID="{F1D5ECFF-FE28-450C-BFF4-26AF1FD02F1C}" presName="sibTrans" presStyleCnt="0"/>
      <dgm:spPr/>
    </dgm:pt>
    <dgm:pt modelId="{568C610D-6D67-49FE-9E20-A523B07AEC94}" type="pres">
      <dgm:prSet presAssocID="{3538A437-4018-424C-BE07-1EB90B0DB3E5}" presName="node" presStyleLbl="node1" presStyleIdx="3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DBFB2604-9FF4-44B1-BE15-D39EFEA1CA06}" type="pres">
      <dgm:prSet presAssocID="{3C8C6C8C-1305-4D11-9653-ECBA9AF106B6}" presName="sibTrans" presStyleCnt="0"/>
      <dgm:spPr/>
    </dgm:pt>
    <dgm:pt modelId="{416D389E-1906-4628-AB3D-97BCDE0F8520}" type="pres">
      <dgm:prSet presAssocID="{1F257D80-3529-4697-9186-EC854F333D20}" presName="node" presStyleLbl="node1" presStyleIdx="4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72E431E7-0EEA-4E62-97B1-19152DA49804}" type="pres">
      <dgm:prSet presAssocID="{5066F600-18D8-4907-8D13-36072B42DF55}" presName="sibTrans" presStyleCnt="0"/>
      <dgm:spPr/>
    </dgm:pt>
    <dgm:pt modelId="{396F3610-6898-4F07-B1B7-DDB2CD28A9C7}" type="pres">
      <dgm:prSet presAssocID="{2E106A4D-1827-4786-8B22-F8E12C13AD13}" presName="node" presStyleLbl="node1" presStyleIdx="5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C4B1EF2-39F8-4662-9A2E-4D53D862B399}" type="pres">
      <dgm:prSet presAssocID="{0206B7A9-CCB2-4F35-A8A6-087B6B9A5380}" presName="sibTrans" presStyleCnt="0"/>
      <dgm:spPr/>
    </dgm:pt>
    <dgm:pt modelId="{D5EFF21E-E139-4CF8-A716-D4D50612462F}" type="pres">
      <dgm:prSet presAssocID="{269A53EA-BA11-4AF7-9BE5-E082E4E3AB0F}" presName="node" presStyleLbl="node1" presStyleIdx="6" presStyleCnt="8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8D7A215-43D7-40A3-BCF2-AA4EE4D7C217}" type="pres">
      <dgm:prSet presAssocID="{7990CB6E-1BF1-4D78-B445-5B686382AB02}" presName="sibTrans" presStyleCnt="0"/>
      <dgm:spPr/>
    </dgm:pt>
    <dgm:pt modelId="{A3D891BD-3E40-42A4-91C9-2F6A37E22E9F}" type="pres">
      <dgm:prSet presAssocID="{B79F0A7F-6689-4804-AE80-F8B892CA109D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687DD0-2606-4CF8-83CF-8D9CDC9BB91D}" srcId="{EFC9298D-E846-4654-9798-8B0060028573}" destId="{269A53EA-BA11-4AF7-9BE5-E082E4E3AB0F}" srcOrd="6" destOrd="0" parTransId="{7EDF369D-0263-49D1-8FDD-4D3B0DAEF038}" sibTransId="{7990CB6E-1BF1-4D78-B445-5B686382AB02}"/>
    <dgm:cxn modelId="{2F22E8D5-EDA9-4111-A53E-6CBDA1EF59AA}" srcId="{EFC9298D-E846-4654-9798-8B0060028573}" destId="{2E106A4D-1827-4786-8B22-F8E12C13AD13}" srcOrd="5" destOrd="0" parTransId="{368DF7A4-A606-4522-8C13-60131610B226}" sibTransId="{0206B7A9-CCB2-4F35-A8A6-087B6B9A5380}"/>
    <dgm:cxn modelId="{BB20B8D3-EA72-4832-AC71-254CA4F89FA8}" type="presOf" srcId="{EFC9298D-E846-4654-9798-8B0060028573}" destId="{7D006B0B-6727-4758-87FD-A750B2865F7B}" srcOrd="0" destOrd="0" presId="urn:microsoft.com/office/officeart/2005/8/layout/default#2"/>
    <dgm:cxn modelId="{0C3FEBDF-FD60-4C73-A68C-68C06013F893}" type="presOf" srcId="{1F257D80-3529-4697-9186-EC854F333D20}" destId="{416D389E-1906-4628-AB3D-97BCDE0F8520}" srcOrd="0" destOrd="0" presId="urn:microsoft.com/office/officeart/2005/8/layout/default#2"/>
    <dgm:cxn modelId="{8FC3566F-F6BB-41BD-9F77-8F1619DF3369}" type="presOf" srcId="{269A53EA-BA11-4AF7-9BE5-E082E4E3AB0F}" destId="{D5EFF21E-E139-4CF8-A716-D4D50612462F}" srcOrd="0" destOrd="0" presId="urn:microsoft.com/office/officeart/2005/8/layout/default#2"/>
    <dgm:cxn modelId="{5C0D2597-1FB3-46C9-BA61-4F074D1490D5}" srcId="{EFC9298D-E846-4654-9798-8B0060028573}" destId="{A5E69884-F0A7-4B41-8FF5-AAB06741361A}" srcOrd="0" destOrd="0" parTransId="{DDBE57AC-1CCD-47AC-A3A6-26464AFF905A}" sibTransId="{16BD694A-6A21-4BFC-94B4-ECC28595A934}"/>
    <dgm:cxn modelId="{925FD3FE-8F27-4247-9C86-04AEFB50796B}" type="presOf" srcId="{2E106A4D-1827-4786-8B22-F8E12C13AD13}" destId="{396F3610-6898-4F07-B1B7-DDB2CD28A9C7}" srcOrd="0" destOrd="0" presId="urn:microsoft.com/office/officeart/2005/8/layout/default#2"/>
    <dgm:cxn modelId="{7C42DB41-0334-411B-BE3F-5475CD2A2FA2}" srcId="{EFC9298D-E846-4654-9798-8B0060028573}" destId="{03DBD971-6156-41A5-B46D-CDD0C67A3BF0}" srcOrd="1" destOrd="0" parTransId="{77EAA355-B311-485B-BC61-CE97A2332A8A}" sibTransId="{637464A1-027A-4673-86B5-7BF00E3B2FDB}"/>
    <dgm:cxn modelId="{37C5A1FF-8FDE-41AA-B5EB-61CCC5D74FFF}" srcId="{EFC9298D-E846-4654-9798-8B0060028573}" destId="{3538A437-4018-424C-BE07-1EB90B0DB3E5}" srcOrd="3" destOrd="0" parTransId="{DB8B27EA-751C-4006-AD33-2FEF1C9D02D5}" sibTransId="{3C8C6C8C-1305-4D11-9653-ECBA9AF106B6}"/>
    <dgm:cxn modelId="{6227EAA8-53AB-45E4-B7F1-C2A25912A1A9}" type="presOf" srcId="{05B8F278-9EFF-4E40-8B7B-B9C2361D962C}" destId="{E5D67C34-7FB2-45EC-A4C3-F1C86647A28F}" srcOrd="0" destOrd="0" presId="urn:microsoft.com/office/officeart/2005/8/layout/default#2"/>
    <dgm:cxn modelId="{7C44420A-6D13-48FA-8BF0-11C46FBE2D3F}" srcId="{EFC9298D-E846-4654-9798-8B0060028573}" destId="{1F257D80-3529-4697-9186-EC854F333D20}" srcOrd="4" destOrd="0" parTransId="{D56AAECC-AB64-425A-8D07-EDF5E8AEBA7B}" sibTransId="{5066F600-18D8-4907-8D13-36072B42DF55}"/>
    <dgm:cxn modelId="{D8CA1FA9-C32E-4593-931B-C330E50FCCF4}" srcId="{EFC9298D-E846-4654-9798-8B0060028573}" destId="{B79F0A7F-6689-4804-AE80-F8B892CA109D}" srcOrd="7" destOrd="0" parTransId="{8EB2F015-FCD8-452A-87D6-B37951914918}" sibTransId="{69BE5C83-A667-4287-A5D7-E18104863167}"/>
    <dgm:cxn modelId="{91C9790E-0360-4078-AB53-64447E395891}" type="presOf" srcId="{B79F0A7F-6689-4804-AE80-F8B892CA109D}" destId="{A3D891BD-3E40-42A4-91C9-2F6A37E22E9F}" srcOrd="0" destOrd="0" presId="urn:microsoft.com/office/officeart/2005/8/layout/default#2"/>
    <dgm:cxn modelId="{58498A1E-6939-403F-B515-356FDA2A070E}" type="presOf" srcId="{A5E69884-F0A7-4B41-8FF5-AAB06741361A}" destId="{E19DE523-24F1-4597-8BFD-E775C15FE74A}" srcOrd="0" destOrd="0" presId="urn:microsoft.com/office/officeart/2005/8/layout/default#2"/>
    <dgm:cxn modelId="{228D708A-E02D-4D8D-B259-25B02EB92ECC}" type="presOf" srcId="{03DBD971-6156-41A5-B46D-CDD0C67A3BF0}" destId="{6A3720D5-1F25-4C12-9F42-EB3EC5034922}" srcOrd="0" destOrd="0" presId="urn:microsoft.com/office/officeart/2005/8/layout/default#2"/>
    <dgm:cxn modelId="{CC79D629-1213-4945-9C61-7E8EA145A5F0}" type="presOf" srcId="{3538A437-4018-424C-BE07-1EB90B0DB3E5}" destId="{568C610D-6D67-49FE-9E20-A523B07AEC94}" srcOrd="0" destOrd="0" presId="urn:microsoft.com/office/officeart/2005/8/layout/default#2"/>
    <dgm:cxn modelId="{A31FEE6F-2C8B-4891-898C-3E291D92BFD6}" srcId="{EFC9298D-E846-4654-9798-8B0060028573}" destId="{05B8F278-9EFF-4E40-8B7B-B9C2361D962C}" srcOrd="2" destOrd="0" parTransId="{C82ADF14-1ED7-4B22-89CB-F050A2627068}" sibTransId="{F1D5ECFF-FE28-450C-BFF4-26AF1FD02F1C}"/>
    <dgm:cxn modelId="{D442BB4C-C911-421C-BFD8-3183B9A60EEA}" type="presParOf" srcId="{7D006B0B-6727-4758-87FD-A750B2865F7B}" destId="{E19DE523-24F1-4597-8BFD-E775C15FE74A}" srcOrd="0" destOrd="0" presId="urn:microsoft.com/office/officeart/2005/8/layout/default#2"/>
    <dgm:cxn modelId="{E7A1575F-090D-4949-B857-2D91DE2BBED6}" type="presParOf" srcId="{7D006B0B-6727-4758-87FD-A750B2865F7B}" destId="{4CD03ED4-9FB8-4EAC-BF5F-762E8AEEEECD}" srcOrd="1" destOrd="0" presId="urn:microsoft.com/office/officeart/2005/8/layout/default#2"/>
    <dgm:cxn modelId="{77CD4332-D95C-4123-BE39-4D513A26255A}" type="presParOf" srcId="{7D006B0B-6727-4758-87FD-A750B2865F7B}" destId="{6A3720D5-1F25-4C12-9F42-EB3EC5034922}" srcOrd="2" destOrd="0" presId="urn:microsoft.com/office/officeart/2005/8/layout/default#2"/>
    <dgm:cxn modelId="{CC11BEAE-BD17-4AE5-B242-AB00A90C2CF3}" type="presParOf" srcId="{7D006B0B-6727-4758-87FD-A750B2865F7B}" destId="{54F25CD1-D935-4E50-AD92-C5150C900A06}" srcOrd="3" destOrd="0" presId="urn:microsoft.com/office/officeart/2005/8/layout/default#2"/>
    <dgm:cxn modelId="{B777360A-DDBA-4F4F-877D-B15E59623128}" type="presParOf" srcId="{7D006B0B-6727-4758-87FD-A750B2865F7B}" destId="{E5D67C34-7FB2-45EC-A4C3-F1C86647A28F}" srcOrd="4" destOrd="0" presId="urn:microsoft.com/office/officeart/2005/8/layout/default#2"/>
    <dgm:cxn modelId="{C746E0EF-D921-4D34-B8D5-F18C03D280A5}" type="presParOf" srcId="{7D006B0B-6727-4758-87FD-A750B2865F7B}" destId="{42659F49-3629-43F6-9A7C-AB8F2CDB9483}" srcOrd="5" destOrd="0" presId="urn:microsoft.com/office/officeart/2005/8/layout/default#2"/>
    <dgm:cxn modelId="{C2E966AC-BD34-47A3-ADB9-E2D8C11A3598}" type="presParOf" srcId="{7D006B0B-6727-4758-87FD-A750B2865F7B}" destId="{568C610D-6D67-49FE-9E20-A523B07AEC94}" srcOrd="6" destOrd="0" presId="urn:microsoft.com/office/officeart/2005/8/layout/default#2"/>
    <dgm:cxn modelId="{9E8CA109-4102-44E7-ABAB-A9D4141D42DD}" type="presParOf" srcId="{7D006B0B-6727-4758-87FD-A750B2865F7B}" destId="{DBFB2604-9FF4-44B1-BE15-D39EFEA1CA06}" srcOrd="7" destOrd="0" presId="urn:microsoft.com/office/officeart/2005/8/layout/default#2"/>
    <dgm:cxn modelId="{69764D57-0D4E-4078-8725-E06D4B206370}" type="presParOf" srcId="{7D006B0B-6727-4758-87FD-A750B2865F7B}" destId="{416D389E-1906-4628-AB3D-97BCDE0F8520}" srcOrd="8" destOrd="0" presId="urn:microsoft.com/office/officeart/2005/8/layout/default#2"/>
    <dgm:cxn modelId="{22ED7A04-1C58-4B11-8210-D08607E94DCA}" type="presParOf" srcId="{7D006B0B-6727-4758-87FD-A750B2865F7B}" destId="{72E431E7-0EEA-4E62-97B1-19152DA49804}" srcOrd="9" destOrd="0" presId="urn:microsoft.com/office/officeart/2005/8/layout/default#2"/>
    <dgm:cxn modelId="{05F3171B-EED1-442B-8D55-D01F14A6E287}" type="presParOf" srcId="{7D006B0B-6727-4758-87FD-A750B2865F7B}" destId="{396F3610-6898-4F07-B1B7-DDB2CD28A9C7}" srcOrd="10" destOrd="0" presId="urn:microsoft.com/office/officeart/2005/8/layout/default#2"/>
    <dgm:cxn modelId="{FACA016D-31B7-43DD-8B9D-2C054AF48524}" type="presParOf" srcId="{7D006B0B-6727-4758-87FD-A750B2865F7B}" destId="{CC4B1EF2-39F8-4662-9A2E-4D53D862B399}" srcOrd="11" destOrd="0" presId="urn:microsoft.com/office/officeart/2005/8/layout/default#2"/>
    <dgm:cxn modelId="{F150124B-1ADA-40B4-AF27-2AE5E0C82051}" type="presParOf" srcId="{7D006B0B-6727-4758-87FD-A750B2865F7B}" destId="{D5EFF21E-E139-4CF8-A716-D4D50612462F}" srcOrd="12" destOrd="0" presId="urn:microsoft.com/office/officeart/2005/8/layout/default#2"/>
    <dgm:cxn modelId="{056EBE09-8E31-4F70-BCFB-07888E2C9CC9}" type="presParOf" srcId="{7D006B0B-6727-4758-87FD-A750B2865F7B}" destId="{C8D7A215-43D7-40A3-BCF2-AA4EE4D7C217}" srcOrd="13" destOrd="0" presId="urn:microsoft.com/office/officeart/2005/8/layout/default#2"/>
    <dgm:cxn modelId="{3E08FB48-2774-4A24-BCF6-50C75B14356C}" type="presParOf" srcId="{7D006B0B-6727-4758-87FD-A750B2865F7B}" destId="{A3D891BD-3E40-42A4-91C9-2F6A37E22E9F}" srcOrd="14" destOrd="0" presId="urn:microsoft.com/office/officeart/2005/8/layout/default#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1785" y="119260"/>
          <a:ext cx="1416843" cy="850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доходы </a:t>
          </a:r>
          <a:r>
            <a:rPr lang="ru-RU" sz="900" b="1" kern="1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физических</a:t>
          </a: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лиц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491,1</a:t>
          </a:r>
          <a:endParaRPr lang="ru-RU" sz="9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9277" y="243755"/>
        <a:ext cx="1001859" cy="601116"/>
      </dsp:txXfrm>
    </dsp:sp>
    <dsp:sp modelId="{96DD4E4E-33DA-4561-95C4-F0077618D161}">
      <dsp:nvSpPr>
        <dsp:cNvPr id="0" name=""/>
        <dsp:cNvSpPr/>
      </dsp:nvSpPr>
      <dsp:spPr>
        <a:xfrm>
          <a:off x="1560314" y="119260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Акцизы по подакцизным товарам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516,7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60314" y="119260"/>
        <a:ext cx="1416843" cy="850106"/>
      </dsp:txXfrm>
    </dsp:sp>
    <dsp:sp modelId="{E5D67C34-7FB2-45EC-A4C3-F1C86647A28F}">
      <dsp:nvSpPr>
        <dsp:cNvPr id="0" name=""/>
        <dsp:cNvSpPr/>
      </dsp:nvSpPr>
      <dsp:spPr>
        <a:xfrm>
          <a:off x="3118842" y="119260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Налог, взимаемый в связи с применением упрощенной системы налогообложения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26,9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8842" y="119260"/>
        <a:ext cx="1416843" cy="850106"/>
      </dsp:txXfrm>
    </dsp:sp>
    <dsp:sp modelId="{568C610D-6D67-49FE-9E20-A523B07AEC94}">
      <dsp:nvSpPr>
        <dsp:cNvPr id="0" name=""/>
        <dsp:cNvSpPr/>
      </dsp:nvSpPr>
      <dsp:spPr>
        <a:xfrm>
          <a:off x="4677370" y="119260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7370" y="119260"/>
        <a:ext cx="1416843" cy="850106"/>
      </dsp:txXfrm>
    </dsp:sp>
    <dsp:sp modelId="{416D389E-1906-4628-AB3D-97BCDE0F8520}">
      <dsp:nvSpPr>
        <dsp:cNvPr id="0" name=""/>
        <dsp:cNvSpPr/>
      </dsp:nvSpPr>
      <dsp:spPr>
        <a:xfrm>
          <a:off x="1785" y="1111051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Земельный налог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1434,5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5" y="1111051"/>
        <a:ext cx="1416843" cy="850106"/>
      </dsp:txXfrm>
    </dsp:sp>
    <dsp:sp modelId="{396F3610-6898-4F07-B1B7-DDB2CD28A9C7}">
      <dsp:nvSpPr>
        <dsp:cNvPr id="0" name=""/>
        <dsp:cNvSpPr/>
      </dsp:nvSpPr>
      <dsp:spPr>
        <a:xfrm>
          <a:off x="1560314" y="1111051"/>
          <a:ext cx="1416843" cy="850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Денежные взыскания, штрафы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43,0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67806" y="1235546"/>
        <a:ext cx="1001859" cy="601116"/>
      </dsp:txXfrm>
    </dsp:sp>
    <dsp:sp modelId="{D5EFF21E-E139-4CF8-A716-D4D50612462F}">
      <dsp:nvSpPr>
        <dsp:cNvPr id="0" name=""/>
        <dsp:cNvSpPr/>
      </dsp:nvSpPr>
      <dsp:spPr>
        <a:xfrm>
          <a:off x="3118842" y="1111051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сельскохозяйственный налог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0,5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8842" y="1111051"/>
        <a:ext cx="1416843" cy="850106"/>
      </dsp:txXfrm>
    </dsp:sp>
    <dsp:sp modelId="{F2BF61DD-A5BD-4B0F-8021-AB442B72ED79}">
      <dsp:nvSpPr>
        <dsp:cNvPr id="0" name=""/>
        <dsp:cNvSpPr/>
      </dsp:nvSpPr>
      <dsp:spPr>
        <a:xfrm>
          <a:off x="4677370" y="1111051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получаемые в виде арендной платы за земельные участки после разграничения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71,3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77370" y="1111051"/>
        <a:ext cx="1416843" cy="850106"/>
      </dsp:txXfrm>
    </dsp:sp>
    <dsp:sp modelId="{5B3DD7B8-0D55-403C-860D-7A61576DA4A5}">
      <dsp:nvSpPr>
        <dsp:cNvPr id="0" name=""/>
        <dsp:cNvSpPr/>
      </dsp:nvSpPr>
      <dsp:spPr>
        <a:xfrm>
          <a:off x="1785" y="2102842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Доходы, поступающие в порядке возмещения расходов, понесенных в связи с эксплуатацией имущества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85" y="2102842"/>
        <a:ext cx="1416843" cy="850106"/>
      </dsp:txXfrm>
    </dsp:sp>
    <dsp:sp modelId="{863A8323-316C-4531-A7EE-6F5A583C0A52}">
      <dsp:nvSpPr>
        <dsp:cNvPr id="0" name=""/>
        <dsp:cNvSpPr/>
      </dsp:nvSpPr>
      <dsp:spPr>
        <a:xfrm>
          <a:off x="1560314" y="2102842"/>
          <a:ext cx="1416843" cy="850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пошлина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1,2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67806" y="2227337"/>
        <a:ext cx="1001859" cy="601116"/>
      </dsp:txXfrm>
    </dsp:sp>
    <dsp:sp modelId="{98D9B815-AE2A-4D0E-9888-B226115C366F}">
      <dsp:nvSpPr>
        <dsp:cNvPr id="0" name=""/>
        <dsp:cNvSpPr/>
      </dsp:nvSpPr>
      <dsp:spPr>
        <a:xfrm>
          <a:off x="3118842" y="2102842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Субвенции бюджетам субъектов Российской Федерации и муниципальных образований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66,1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18842" y="2102842"/>
        <a:ext cx="1416843" cy="850106"/>
      </dsp:txXfrm>
    </dsp:sp>
    <dsp:sp modelId="{4F93F4BA-99ED-41B4-88AD-39D9B4193754}">
      <dsp:nvSpPr>
        <dsp:cNvPr id="0" name=""/>
        <dsp:cNvSpPr/>
      </dsp:nvSpPr>
      <dsp:spPr>
        <a:xfrm>
          <a:off x="4677370" y="2102842"/>
          <a:ext cx="1416843" cy="8501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Иные межбюджетные трансферты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1250,0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84862" y="2227337"/>
        <a:ext cx="1001859" cy="601116"/>
      </dsp:txXfrm>
    </dsp:sp>
    <dsp:sp modelId="{114E0BBD-D4C6-4095-91C7-37BAD7E99CC1}">
      <dsp:nvSpPr>
        <dsp:cNvPr id="0" name=""/>
        <dsp:cNvSpPr/>
      </dsp:nvSpPr>
      <dsp:spPr>
        <a:xfrm>
          <a:off x="2339578" y="3094632"/>
          <a:ext cx="1416843" cy="8501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Дотации бюджетам сельских поселений на выравнивание бюджетной обеспеченности           3127,0</a:t>
          </a:r>
          <a:endParaRPr lang="ru-RU" sz="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39578" y="3094632"/>
        <a:ext cx="1416843" cy="850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9DE523-24F1-4597-8BFD-E775C15FE74A}">
      <dsp:nvSpPr>
        <dsp:cNvPr id="0" name=""/>
        <dsp:cNvSpPr/>
      </dsp:nvSpPr>
      <dsp:spPr>
        <a:xfrm>
          <a:off x="98223" y="2883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3958,6 тыс. руб.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65015"/>
        <a:ext cx="1997088" cy="1148547"/>
      </dsp:txXfrm>
    </dsp:sp>
    <dsp:sp modelId="{6A3720D5-1F25-4C12-9F42-EB3EC5034922}">
      <dsp:nvSpPr>
        <dsp:cNvPr id="0" name=""/>
        <dsp:cNvSpPr/>
      </dsp:nvSpPr>
      <dsp:spPr>
        <a:xfrm>
          <a:off x="2431711" y="2883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Национальная оборона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65,9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65015"/>
        <a:ext cx="1997088" cy="1148547"/>
      </dsp:txXfrm>
    </dsp:sp>
    <dsp:sp modelId="{E5D67C34-7FB2-45EC-A4C3-F1C86647A28F}">
      <dsp:nvSpPr>
        <dsp:cNvPr id="0" name=""/>
        <dsp:cNvSpPr/>
      </dsp:nvSpPr>
      <dsp:spPr>
        <a:xfrm>
          <a:off x="4765199" y="2883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33,4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65015"/>
        <a:ext cx="1997088" cy="1148547"/>
      </dsp:txXfrm>
    </dsp:sp>
    <dsp:sp modelId="{568C610D-6D67-49FE-9E20-A523B07AEC94}">
      <dsp:nvSpPr>
        <dsp:cNvPr id="0" name=""/>
        <dsp:cNvSpPr/>
      </dsp:nvSpPr>
      <dsp:spPr>
        <a:xfrm>
          <a:off x="98223" y="1487830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304,0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0355" y="1549962"/>
        <a:ext cx="1997088" cy="1148547"/>
      </dsp:txXfrm>
    </dsp:sp>
    <dsp:sp modelId="{416D389E-1906-4628-AB3D-97BCDE0F8520}">
      <dsp:nvSpPr>
        <dsp:cNvPr id="0" name=""/>
        <dsp:cNvSpPr/>
      </dsp:nvSpPr>
      <dsp:spPr>
        <a:xfrm>
          <a:off x="2431711" y="1487830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1607,8 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1549962"/>
        <a:ext cx="1997088" cy="1148547"/>
      </dsp:txXfrm>
    </dsp:sp>
    <dsp:sp modelId="{396F3610-6898-4F07-B1B7-DDB2CD28A9C7}">
      <dsp:nvSpPr>
        <dsp:cNvPr id="0" name=""/>
        <dsp:cNvSpPr/>
      </dsp:nvSpPr>
      <dsp:spPr>
        <a:xfrm>
          <a:off x="4765199" y="1487830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 и средства массовой информации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1617,5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7331" y="1549962"/>
        <a:ext cx="1997088" cy="1148547"/>
      </dsp:txXfrm>
    </dsp:sp>
    <dsp:sp modelId="{D5EFF21E-E139-4CF8-A716-D4D50612462F}">
      <dsp:nvSpPr>
        <dsp:cNvPr id="0" name=""/>
        <dsp:cNvSpPr/>
      </dsp:nvSpPr>
      <dsp:spPr>
        <a:xfrm>
          <a:off x="2431711" y="2972777"/>
          <a:ext cx="2121352" cy="1272811"/>
        </a:xfrm>
        <a:prstGeom prst="flowChartAlternateProcess">
          <a:avLst/>
        </a:prstGeom>
        <a:solidFill>
          <a:schemeClr val="accent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35,8 тыс. руб.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93843" y="3034909"/>
        <a:ext cx="1997088" cy="1148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1107-1886-4C02-9394-CC4323647BA8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CC4D-60FB-414B-9AC0-2CA370DF22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77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873" y="189968"/>
            <a:ext cx="3407112" cy="2590960"/>
          </a:xfrm>
          <a:prstGeom prst="roundRect">
            <a:avLst>
              <a:gd name="adj" fmla="val 8594"/>
            </a:avLst>
          </a:prstGeom>
          <a:noFill/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 extrusionH="76200">
            <a:extrusionClr>
              <a:schemeClr val="bg1">
                <a:lumMod val="65000"/>
                <a:lumOff val="35000"/>
              </a:schemeClr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933056"/>
            <a:ext cx="7429552" cy="2353464"/>
          </a:xfrm>
        </p:spPr>
        <p:txBody>
          <a:bodyPr>
            <a:noAutofit/>
          </a:bodyPr>
          <a:lstStyle/>
          <a:p>
            <a:pPr algn="ctr"/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Отчёт об исполнении бюджета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Дубовского сельского поселения Дубовского района </a:t>
            </a:r>
            <a:b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2016 год</a:t>
            </a:r>
            <a:endParaRPr lang="ru-RU" sz="2400" i="1" dirty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 advTm="3046">
        <p14:honeycomb/>
      </p:transition>
    </mc:Choice>
    <mc:Fallback>
      <p:transition spd="slow" advTm="304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8906985"/>
              </p:ext>
            </p:extLst>
          </p:nvPr>
        </p:nvGraphicFramePr>
        <p:xfrm>
          <a:off x="755576" y="1556792"/>
          <a:ext cx="7920880" cy="42701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1687"/>
                <a:gridCol w="2721687"/>
                <a:gridCol w="2477506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Плановые показатели</a:t>
                      </a:r>
                      <a:endParaRPr lang="en-US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Фактическое исполнение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53720,2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52160,2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896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9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14815,4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13255,6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563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380904,8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38904,6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3313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54096,0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52346,3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4291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3.Дефицит (-)/профицит(+)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375,8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-186,1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6240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375,8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-186,1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46066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Дубовского сельского поселения Дубовского района </a:t>
            </a:r>
            <a:b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2016 год  </a:t>
            </a:r>
            <a: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  <a:t/>
            </a:r>
            <a:br>
              <a:rPr lang="ru-RU" sz="2400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en-US" sz="2400" dirty="0" smtClean="0"/>
              <a:t>                                                                                        </a:t>
            </a:r>
            <a:r>
              <a:rPr lang="ru-RU" sz="2400" dirty="0" smtClean="0"/>
              <a:t>                            </a:t>
            </a:r>
            <a:r>
              <a:rPr lang="ru-RU" sz="1000" dirty="0" smtClean="0"/>
              <a:t/>
            </a:r>
            <a:br>
              <a:rPr lang="ru-RU" sz="1000" dirty="0" smtClean="0"/>
            </a:b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46059" y="12588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469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Доходы  бюджета  Дубовского  сельского  поселения  Дубовского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</a:rPr>
              <a:t> за  2016  год  исполнены в сумме 52 160,2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3234714222"/>
              </p:ext>
            </p:extLst>
          </p:nvPr>
        </p:nvGraphicFramePr>
        <p:xfrm>
          <a:off x="1691680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3031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44391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Дубовского сельского поселения Дубовского района </a:t>
            </a:r>
            <a:b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effectLst>
                  <a:reflection blurRad="12700" stA="0" endPos="6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за  2016 год</a:t>
            </a:r>
            <a:endParaRPr lang="ru-RU" sz="1600" b="1" dirty="0">
              <a:effectLst>
                <a:reflection blurRad="12700" stA="0" endPos="650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643414679"/>
              </p:ext>
            </p:extLst>
          </p:nvPr>
        </p:nvGraphicFramePr>
        <p:xfrm>
          <a:off x="357158" y="1500174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2922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ln/>
          <a:effectLst>
            <a:glow rad="1905000">
              <a:schemeClr val="accent1">
                <a:alpha val="23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  <a:reflection stA="0" endPos="65000" dist="508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 бюджета  Дубовского  сельского  поселения  Дубовского  района</a:t>
            </a:r>
            <a:b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effectLst>
                  <a:reflection blurRad="12700" stA="0" endPos="550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 2016  год  исполнены в сумме 52 346,3 тыс. рублей</a:t>
            </a:r>
            <a:endParaRPr lang="ru-RU" sz="1600" b="1" dirty="0">
              <a:effectLst>
                <a:reflection blurRad="12700" stA="0" endPos="550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3911183574"/>
              </p:ext>
            </p:extLst>
          </p:nvPr>
        </p:nvGraphicFramePr>
        <p:xfrm>
          <a:off x="1187624" y="1916832"/>
          <a:ext cx="69847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2875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52305162"/>
              </p:ext>
            </p:extLst>
          </p:nvPr>
        </p:nvGraphicFramePr>
        <p:xfrm>
          <a:off x="401783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5" cy="6674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Доля   расходов   бюджета   Дубовского  сельского   поселения  Дубовского </a:t>
            </a: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 </a:t>
            </a: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effectLst>
                  <a:reflection blurRad="12700" endPos="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2016 год</a:t>
            </a:r>
            <a:endParaRPr lang="ru-RU" sz="1200" b="1" dirty="0">
              <a:effectLst>
                <a:reflection blurRad="12700" endPos="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Tm="2906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5" name="_s3083"/>
          <p:cNvCxnSpPr>
            <a:cxnSpLocks noChangeShapeType="1"/>
          </p:cNvCxnSpPr>
          <p:nvPr/>
        </p:nvCxnSpPr>
        <p:spPr bwMode="auto">
          <a:xfrm rot="10800000">
            <a:off x="4570334" y="1121069"/>
            <a:ext cx="354378" cy="1481033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6" name="_s3084"/>
          <p:cNvCxnSpPr>
            <a:cxnSpLocks noChangeShapeType="1"/>
            <a:stCxn id="23564" idx="4"/>
            <a:endCxn id="23560" idx="3"/>
          </p:cNvCxnSpPr>
          <p:nvPr/>
        </p:nvCxnSpPr>
        <p:spPr bwMode="auto">
          <a:xfrm flipV="1">
            <a:off x="4178917" y="1115241"/>
            <a:ext cx="381976" cy="1719512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7" name="_s3085"/>
          <p:cNvCxnSpPr>
            <a:cxnSpLocks noChangeShapeType="1"/>
          </p:cNvCxnSpPr>
          <p:nvPr/>
        </p:nvCxnSpPr>
        <p:spPr bwMode="auto">
          <a:xfrm rot="10800000">
            <a:off x="4572695" y="721443"/>
            <a:ext cx="387894" cy="1104364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8" name="_s3086"/>
          <p:cNvCxnSpPr>
            <a:cxnSpLocks noChangeShapeType="1"/>
            <a:stCxn id="23562" idx="4"/>
            <a:endCxn id="23560" idx="3"/>
          </p:cNvCxnSpPr>
          <p:nvPr/>
        </p:nvCxnSpPr>
        <p:spPr bwMode="auto">
          <a:xfrm flipV="1">
            <a:off x="4178951" y="1115241"/>
            <a:ext cx="381942" cy="743960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23559" name="_s3087"/>
          <p:cNvCxnSpPr>
            <a:cxnSpLocks noChangeShapeType="1"/>
          </p:cNvCxnSpPr>
          <p:nvPr/>
        </p:nvCxnSpPr>
        <p:spPr bwMode="auto">
          <a:xfrm rot="10800000">
            <a:off x="4572695" y="385413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23560" name="_s3088"/>
          <p:cNvSpPr>
            <a:spLocks noChangeArrowheads="1"/>
          </p:cNvSpPr>
          <p:nvPr/>
        </p:nvSpPr>
        <p:spPr bwMode="auto">
          <a:xfrm>
            <a:off x="2616544" y="327643"/>
            <a:ext cx="3973476" cy="78759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/>
              <a:t>Объем расходов на муниципальные целевые программы </a:t>
            </a:r>
            <a:r>
              <a:rPr lang="ru-RU" sz="1200" i="0" dirty="0" smtClean="0"/>
              <a:t>за 2016 год –</a:t>
            </a:r>
          </a:p>
          <a:p>
            <a:pPr algn="ctr" defTabSz="822596"/>
            <a:r>
              <a:rPr lang="ru-RU" sz="1200" i="0" dirty="0" smtClean="0">
                <a:solidFill>
                  <a:srgbClr val="A50021"/>
                </a:solidFill>
              </a:rPr>
              <a:t>45 034,6 тыс. рублей</a:t>
            </a:r>
            <a:endParaRPr lang="ru-RU" sz="1200" i="0" dirty="0">
              <a:solidFill>
                <a:srgbClr val="A50021"/>
              </a:solidFill>
            </a:endParaRPr>
          </a:p>
        </p:txBody>
      </p:sp>
      <p:sp>
        <p:nvSpPr>
          <p:cNvPr id="23561" name="_s3089"/>
          <p:cNvSpPr>
            <a:spLocks noChangeArrowheads="1"/>
          </p:cNvSpPr>
          <p:nvPr/>
        </p:nvSpPr>
        <p:spPr bwMode="auto">
          <a:xfrm>
            <a:off x="4977852" y="3478389"/>
            <a:ext cx="3937559" cy="618195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300" dirty="0"/>
          </a:p>
          <a:p>
            <a:pPr algn="ctr" defTabSz="822596"/>
            <a:r>
              <a:rPr lang="ru-RU" sz="1100" dirty="0">
                <a:latin typeface="Arial" charset="0"/>
              </a:rPr>
              <a:t>муниципальная программа </a:t>
            </a:r>
            <a:r>
              <a:rPr lang="ru-RU" sz="1100" dirty="0" smtClean="0">
                <a:latin typeface="Arial" charset="0"/>
              </a:rPr>
              <a:t>Дубовского </a:t>
            </a:r>
            <a:r>
              <a:rPr lang="ru-RU" sz="1100" dirty="0">
                <a:latin typeface="Arial" charset="0"/>
              </a:rPr>
              <a:t>сельского поселения "Развитие культуры и туризма"</a:t>
            </a:r>
            <a:r>
              <a:rPr lang="ru-RU" sz="1100" dirty="0" smtClean="0"/>
              <a:t>– </a:t>
            </a:r>
          </a:p>
          <a:p>
            <a:pPr algn="ctr" defTabSz="822596"/>
            <a:r>
              <a:rPr lang="ru-RU" sz="1100" dirty="0" smtClean="0">
                <a:solidFill>
                  <a:schemeClr val="accent6"/>
                </a:solidFill>
              </a:rPr>
              <a:t>1095,9</a:t>
            </a:r>
            <a:r>
              <a:rPr lang="ru-RU" sz="1100" dirty="0" smtClean="0">
                <a:solidFill>
                  <a:srgbClr val="A50021"/>
                </a:solidFill>
              </a:rPr>
              <a:t> </a:t>
            </a:r>
            <a:r>
              <a:rPr lang="ru-RU" sz="1100" dirty="0">
                <a:solidFill>
                  <a:srgbClr val="A50021"/>
                </a:solidFill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sp>
        <p:nvSpPr>
          <p:cNvPr id="23562" name="_s3090"/>
          <p:cNvSpPr>
            <a:spLocks noChangeArrowheads="1"/>
          </p:cNvSpPr>
          <p:nvPr/>
        </p:nvSpPr>
        <p:spPr bwMode="auto">
          <a:xfrm>
            <a:off x="307517" y="1359183"/>
            <a:ext cx="3968617" cy="90285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endParaRPr lang="ru-RU" sz="1100" dirty="0">
              <a:latin typeface="Arial" charset="0"/>
            </a:endParaRPr>
          </a:p>
          <a:p>
            <a:pPr algn="ctr" defTabSz="822596"/>
            <a:r>
              <a:rPr lang="ru-RU" sz="1000" dirty="0">
                <a:latin typeface="Arial" charset="0"/>
              </a:rPr>
              <a:t>муниципальная программа </a:t>
            </a:r>
            <a:r>
              <a:rPr lang="ru-RU" sz="1000" dirty="0" smtClean="0">
                <a:latin typeface="Arial" charset="0"/>
              </a:rPr>
              <a:t>Дубовского сельского 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поселения "</a:t>
            </a:r>
            <a:r>
              <a:rPr lang="ru-RU" sz="1000" dirty="0">
                <a:latin typeface="Arial" charset="0"/>
              </a:rPr>
              <a:t>Защита </a:t>
            </a:r>
            <a:r>
              <a:rPr lang="ru-RU" sz="1000" dirty="0" smtClean="0">
                <a:latin typeface="Arial" charset="0"/>
              </a:rPr>
              <a:t>населения </a:t>
            </a:r>
            <a:r>
              <a:rPr lang="ru-RU" sz="1000" dirty="0">
                <a:latin typeface="Arial" charset="0"/>
              </a:rPr>
              <a:t>и территории от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чрезвычайных </a:t>
            </a:r>
            <a:r>
              <a:rPr lang="ru-RU" sz="1000" dirty="0">
                <a:latin typeface="Arial" charset="0"/>
              </a:rPr>
              <a:t>ситуаций, обеспечение </a:t>
            </a:r>
            <a:r>
              <a:rPr lang="ru-RU" sz="1000" dirty="0" smtClean="0">
                <a:latin typeface="Arial" charset="0"/>
              </a:rPr>
              <a:t>пожарной</a:t>
            </a:r>
          </a:p>
          <a:p>
            <a:pPr algn="ctr" defTabSz="822596"/>
            <a:r>
              <a:rPr lang="ru-RU" sz="1000" dirty="0" smtClean="0">
                <a:latin typeface="Arial" charset="0"/>
              </a:rPr>
              <a:t> </a:t>
            </a:r>
            <a:r>
              <a:rPr lang="ru-RU" sz="1000" dirty="0">
                <a:latin typeface="Arial" charset="0"/>
              </a:rPr>
              <a:t>безопасности и безопасности людей на водных </a:t>
            </a:r>
            <a:endParaRPr lang="ru-RU" sz="1000" dirty="0" smtClean="0">
              <a:latin typeface="Arial" charset="0"/>
            </a:endParaRPr>
          </a:p>
          <a:p>
            <a:pPr algn="ctr" defTabSz="822596"/>
            <a:r>
              <a:rPr lang="ru-RU" sz="1000" dirty="0" smtClean="0">
                <a:latin typeface="Arial" charset="0"/>
              </a:rPr>
              <a:t>объектах</a:t>
            </a:r>
            <a:r>
              <a:rPr lang="ru-RU" sz="1000" dirty="0">
                <a:latin typeface="Arial" charset="0"/>
              </a:rPr>
              <a:t>"–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 2,6 </a:t>
            </a:r>
            <a:r>
              <a:rPr lang="ru-RU" sz="1000" dirty="0">
                <a:solidFill>
                  <a:srgbClr val="A50021"/>
                </a:solidFill>
                <a:latin typeface="Arial" charset="0"/>
              </a:rPr>
              <a:t>тыс. рублей</a:t>
            </a:r>
          </a:p>
          <a:p>
            <a:pPr algn="ctr" defTabSz="822596"/>
            <a:r>
              <a:rPr lang="ru-RU" sz="1000" dirty="0">
                <a:solidFill>
                  <a:srgbClr val="A50021"/>
                </a:solidFill>
                <a:latin typeface="Arial" charset="0"/>
              </a:rPr>
              <a:t> </a:t>
            </a:r>
          </a:p>
        </p:txBody>
      </p:sp>
      <p:sp>
        <p:nvSpPr>
          <p:cNvPr id="23563" name="_s3091"/>
          <p:cNvSpPr>
            <a:spLocks noChangeArrowheads="1"/>
          </p:cNvSpPr>
          <p:nvPr/>
        </p:nvSpPr>
        <p:spPr bwMode="auto">
          <a:xfrm>
            <a:off x="4924672" y="1331065"/>
            <a:ext cx="3973476" cy="98948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муниципальная программа </a:t>
            </a:r>
            <a:endParaRPr lang="ru-RU" sz="1100" dirty="0" smtClean="0">
              <a:latin typeface="Arial" charset="0"/>
            </a:endParaRPr>
          </a:p>
          <a:p>
            <a:pPr algn="ctr" defTabSz="822596"/>
            <a:r>
              <a:rPr lang="ru-RU" sz="1100" dirty="0" smtClean="0">
                <a:latin typeface="Arial" charset="0"/>
              </a:rPr>
              <a:t>Дубовского сельского </a:t>
            </a:r>
            <a:r>
              <a:rPr lang="ru-RU" sz="1100" dirty="0">
                <a:latin typeface="Arial" charset="0"/>
              </a:rPr>
              <a:t>поселения </a:t>
            </a:r>
            <a:endParaRPr lang="ru-RU" sz="1100" dirty="0" smtClean="0">
              <a:latin typeface="Arial" charset="0"/>
            </a:endParaRPr>
          </a:p>
          <a:p>
            <a:pPr algn="ctr" defTabSz="822596"/>
            <a:r>
              <a:rPr lang="ru-RU" sz="1100" dirty="0" smtClean="0">
                <a:latin typeface="Arial" charset="0"/>
              </a:rPr>
              <a:t>"</a:t>
            </a:r>
            <a:r>
              <a:rPr lang="ru-RU" sz="1100" dirty="0">
                <a:latin typeface="Arial" charset="0"/>
              </a:rPr>
              <a:t>Обеспечение качественными </a:t>
            </a:r>
            <a:r>
              <a:rPr lang="ru-RU" sz="1100" dirty="0" smtClean="0">
                <a:latin typeface="Arial" charset="0"/>
              </a:rPr>
              <a:t>жилищно-</a:t>
            </a:r>
          </a:p>
          <a:p>
            <a:pPr algn="ctr" defTabSz="822596"/>
            <a:r>
              <a:rPr lang="ru-RU" sz="1100" dirty="0" smtClean="0">
                <a:latin typeface="Arial" charset="0"/>
              </a:rPr>
              <a:t>коммунальными </a:t>
            </a:r>
            <a:r>
              <a:rPr lang="ru-RU" sz="1100" dirty="0">
                <a:latin typeface="Arial" charset="0"/>
              </a:rPr>
              <a:t>услугами населения </a:t>
            </a:r>
            <a:endParaRPr lang="ru-RU" sz="1100" dirty="0" smtClean="0">
              <a:latin typeface="Arial" charset="0"/>
            </a:endParaRPr>
          </a:p>
          <a:p>
            <a:pPr algn="ctr" defTabSz="822596"/>
            <a:r>
              <a:rPr lang="ru-RU" sz="1100" dirty="0" smtClean="0">
                <a:latin typeface="Arial" charset="0"/>
              </a:rPr>
              <a:t>Дубовского сельского поселения» - 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39 603,2 </a:t>
            </a:r>
            <a:r>
              <a:rPr lang="ru-RU" sz="1100" dirty="0">
                <a:solidFill>
                  <a:srgbClr val="A50021"/>
                </a:solidFill>
                <a:latin typeface="Arial" charset="0"/>
              </a:rPr>
              <a:t>тыс.рублей</a:t>
            </a:r>
          </a:p>
        </p:txBody>
      </p:sp>
      <p:sp>
        <p:nvSpPr>
          <p:cNvPr id="23564" name="_s3092"/>
          <p:cNvSpPr>
            <a:spLocks noChangeArrowheads="1"/>
          </p:cNvSpPr>
          <p:nvPr/>
        </p:nvSpPr>
        <p:spPr bwMode="auto">
          <a:xfrm>
            <a:off x="285720" y="2428868"/>
            <a:ext cx="3972085" cy="732883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lvl="0" algn="ctr" defTabSz="822596"/>
            <a:r>
              <a:rPr lang="ru-RU" sz="1000" dirty="0">
                <a:solidFill>
                  <a:prstClr val="black"/>
                </a:solidFill>
                <a:latin typeface="Arial" charset="0"/>
              </a:rPr>
              <a:t>муниципальная программа </a:t>
            </a:r>
          </a:p>
          <a:p>
            <a:pPr lvl="0" algn="ctr" defTabSz="822596"/>
            <a:r>
              <a:rPr lang="ru-RU" sz="1000" dirty="0" smtClean="0">
                <a:solidFill>
                  <a:prstClr val="black"/>
                </a:solidFill>
                <a:latin typeface="Arial" charset="0"/>
              </a:rPr>
              <a:t>Дубовского </a:t>
            </a:r>
            <a:r>
              <a:rPr lang="ru-RU" sz="1000" dirty="0">
                <a:solidFill>
                  <a:prstClr val="black"/>
                </a:solidFill>
                <a:latin typeface="Arial" charset="0"/>
              </a:rPr>
              <a:t>сельского поселения</a:t>
            </a:r>
          </a:p>
          <a:p>
            <a:pPr lvl="0" algn="ctr" defTabSz="822596"/>
            <a:r>
              <a:rPr lang="ru-RU" sz="1000" dirty="0">
                <a:solidFill>
                  <a:prstClr val="black"/>
                </a:solidFill>
                <a:latin typeface="Arial" charset="0"/>
              </a:rPr>
              <a:t> "Муниципальная политика"– </a:t>
            </a:r>
            <a:r>
              <a:rPr lang="ru-RU" sz="1000" dirty="0" smtClean="0">
                <a:solidFill>
                  <a:schemeClr val="accent6"/>
                </a:solidFill>
                <a:latin typeface="Arial" charset="0"/>
              </a:rPr>
              <a:t>646,1</a:t>
            </a:r>
            <a:r>
              <a:rPr lang="ru-RU" sz="1000" dirty="0" smtClean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1000" dirty="0">
                <a:solidFill>
                  <a:srgbClr val="A50021"/>
                </a:solidFill>
                <a:latin typeface="Arial" charset="0"/>
              </a:rPr>
              <a:t>тыс. рублей</a:t>
            </a:r>
            <a:r>
              <a:rPr lang="ru-RU" sz="1000" dirty="0">
                <a:solidFill>
                  <a:prstClr val="black"/>
                </a:solidFill>
                <a:latin typeface="Arial" charset="0"/>
              </a:rPr>
              <a:t>    </a:t>
            </a:r>
          </a:p>
        </p:txBody>
      </p:sp>
      <p:sp>
        <p:nvSpPr>
          <p:cNvPr id="23565" name="_s3093"/>
          <p:cNvSpPr>
            <a:spLocks noChangeArrowheads="1"/>
          </p:cNvSpPr>
          <p:nvPr/>
        </p:nvSpPr>
        <p:spPr bwMode="auto">
          <a:xfrm>
            <a:off x="4958237" y="2494278"/>
            <a:ext cx="3963743" cy="656205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муниципальная программа </a:t>
            </a:r>
            <a:r>
              <a:rPr lang="ru-RU" sz="1100" dirty="0" smtClean="0">
                <a:latin typeface="Arial" charset="0"/>
              </a:rPr>
              <a:t>Дубовского сельского</a:t>
            </a:r>
          </a:p>
          <a:p>
            <a:pPr algn="ctr" defTabSz="822596"/>
            <a:r>
              <a:rPr lang="ru-RU" sz="1100" dirty="0" smtClean="0">
                <a:latin typeface="Arial" charset="0"/>
              </a:rPr>
              <a:t> </a:t>
            </a:r>
            <a:r>
              <a:rPr lang="ru-RU" sz="1100" dirty="0">
                <a:latin typeface="Arial" charset="0"/>
              </a:rPr>
              <a:t>поселения </a:t>
            </a:r>
            <a:r>
              <a:rPr lang="ru-RU" sz="1100" dirty="0" smtClean="0">
                <a:latin typeface="Arial" charset="0"/>
              </a:rPr>
              <a:t>"</a:t>
            </a:r>
            <a:r>
              <a:rPr lang="ru-RU" sz="1100" dirty="0">
                <a:latin typeface="Arial" charset="0"/>
              </a:rPr>
              <a:t>Охрана окружающей среды </a:t>
            </a:r>
            <a:r>
              <a:rPr lang="ru-RU" sz="1100" dirty="0" smtClean="0">
                <a:latin typeface="Arial" charset="0"/>
              </a:rPr>
              <a:t>и </a:t>
            </a:r>
          </a:p>
          <a:p>
            <a:pPr algn="ctr" defTabSz="822596"/>
            <a:r>
              <a:rPr lang="ru-RU" sz="1100" dirty="0" smtClean="0">
                <a:latin typeface="Arial" charset="0"/>
              </a:rPr>
              <a:t>рациональное </a:t>
            </a:r>
            <a:r>
              <a:rPr lang="ru-RU" sz="1100" dirty="0">
                <a:latin typeface="Arial" charset="0"/>
              </a:rPr>
              <a:t>природопользование"–</a:t>
            </a:r>
            <a:r>
              <a:rPr lang="ru-RU" i="0" dirty="0" smtClean="0"/>
              <a:t> 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1 647,1</a:t>
            </a:r>
            <a:r>
              <a:rPr lang="ru-RU" i="0" dirty="0" smtClean="0">
                <a:solidFill>
                  <a:srgbClr val="A50021"/>
                </a:solidFill>
              </a:rPr>
              <a:t> </a:t>
            </a:r>
            <a:r>
              <a:rPr lang="ru-RU" sz="1100" dirty="0" smtClean="0">
                <a:solidFill>
                  <a:srgbClr val="A50021"/>
                </a:solidFill>
              </a:rPr>
              <a:t>тыс. рублей</a:t>
            </a:r>
            <a:endParaRPr lang="ru-RU" sz="1100" dirty="0">
              <a:solidFill>
                <a:srgbClr val="A50021"/>
              </a:solidFill>
            </a:endParaRPr>
          </a:p>
        </p:txBody>
      </p:sp>
      <p:sp>
        <p:nvSpPr>
          <p:cNvPr id="23566" name="_s3094"/>
          <p:cNvSpPr>
            <a:spLocks noChangeArrowheads="1"/>
          </p:cNvSpPr>
          <p:nvPr/>
        </p:nvSpPr>
        <p:spPr bwMode="auto">
          <a:xfrm>
            <a:off x="5000628" y="4286256"/>
            <a:ext cx="3857652" cy="568269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822596"/>
            <a:r>
              <a:rPr lang="ru-RU" sz="1100" dirty="0">
                <a:latin typeface="Arial" charset="0"/>
              </a:rPr>
              <a:t>муниципальная </a:t>
            </a:r>
            <a:r>
              <a:rPr lang="ru-RU" sz="1100" dirty="0" smtClean="0">
                <a:latin typeface="Arial" charset="0"/>
              </a:rPr>
              <a:t>программа Дубовского</a:t>
            </a:r>
          </a:p>
          <a:p>
            <a:pPr algn="ctr" defTabSz="822596"/>
            <a:r>
              <a:rPr lang="ru-RU" sz="1100" dirty="0" smtClean="0">
                <a:latin typeface="Arial" charset="0"/>
              </a:rPr>
              <a:t> </a:t>
            </a:r>
            <a:r>
              <a:rPr lang="ru-RU" sz="1100" dirty="0">
                <a:latin typeface="Arial" charset="0"/>
              </a:rPr>
              <a:t>сельского поселения </a:t>
            </a:r>
            <a:r>
              <a:rPr lang="ru-RU" sz="1100" dirty="0" smtClean="0">
                <a:latin typeface="Arial" charset="0"/>
              </a:rPr>
              <a:t>"Управление</a:t>
            </a:r>
          </a:p>
          <a:p>
            <a:pPr algn="ctr" defTabSz="822596"/>
            <a:r>
              <a:rPr lang="ru-RU" sz="1100" dirty="0" smtClean="0">
                <a:latin typeface="Arial" charset="0"/>
              </a:rPr>
              <a:t> муниципальным имуществом"– </a:t>
            </a:r>
            <a:r>
              <a:rPr lang="ru-RU" sz="1100" dirty="0" smtClean="0">
                <a:solidFill>
                  <a:srgbClr val="A50021"/>
                </a:solidFill>
                <a:latin typeface="Arial" charset="0"/>
              </a:rPr>
              <a:t>136,2 тыс. рублей</a:t>
            </a:r>
            <a:r>
              <a:rPr lang="ru-RU" sz="1100" dirty="0" smtClean="0">
                <a:latin typeface="Arial" charset="0"/>
              </a:rPr>
              <a:t>   </a:t>
            </a:r>
            <a:r>
              <a:rPr lang="ru-RU" b="0" i="0" dirty="0" smtClean="0">
                <a:latin typeface="Arial" charset="0"/>
              </a:rPr>
              <a:t> </a:t>
            </a:r>
            <a:endParaRPr lang="ru-RU" b="0" i="0" dirty="0">
              <a:latin typeface="Arial" charset="0"/>
            </a:endParaRPr>
          </a:p>
        </p:txBody>
      </p:sp>
      <p:sp>
        <p:nvSpPr>
          <p:cNvPr id="23567" name="Text Box 147"/>
          <p:cNvSpPr txBox="1">
            <a:spLocks noChangeArrowheads="1"/>
          </p:cNvSpPr>
          <p:nvPr/>
        </p:nvSpPr>
        <p:spPr bwMode="auto">
          <a:xfrm>
            <a:off x="8230573" y="2679559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8" name="Text Box 148"/>
          <p:cNvSpPr txBox="1">
            <a:spLocks noChangeArrowheads="1"/>
          </p:cNvSpPr>
          <p:nvPr/>
        </p:nvSpPr>
        <p:spPr bwMode="auto">
          <a:xfrm>
            <a:off x="410139" y="1665906"/>
            <a:ext cx="759104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69" name="Text Box 149"/>
          <p:cNvSpPr txBox="1">
            <a:spLocks noChangeArrowheads="1"/>
          </p:cNvSpPr>
          <p:nvPr/>
        </p:nvSpPr>
        <p:spPr bwMode="auto">
          <a:xfrm>
            <a:off x="346185" y="2679559"/>
            <a:ext cx="827228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 dirty="0"/>
          </a:p>
        </p:txBody>
      </p:sp>
      <p:sp>
        <p:nvSpPr>
          <p:cNvPr id="23570" name="Text Box 151"/>
          <p:cNvSpPr txBox="1">
            <a:spLocks noChangeArrowheads="1"/>
          </p:cNvSpPr>
          <p:nvPr/>
        </p:nvSpPr>
        <p:spPr bwMode="auto">
          <a:xfrm>
            <a:off x="410139" y="5701801"/>
            <a:ext cx="696540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1" name="Text Box 152"/>
          <p:cNvSpPr txBox="1">
            <a:spLocks noChangeArrowheads="1"/>
          </p:cNvSpPr>
          <p:nvPr/>
        </p:nvSpPr>
        <p:spPr bwMode="auto">
          <a:xfrm>
            <a:off x="8230573" y="686808"/>
            <a:ext cx="629806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2" name="Text Box 153"/>
          <p:cNvSpPr txBox="1">
            <a:spLocks noChangeArrowheads="1"/>
          </p:cNvSpPr>
          <p:nvPr/>
        </p:nvSpPr>
        <p:spPr bwMode="auto">
          <a:xfrm>
            <a:off x="8230573" y="1717740"/>
            <a:ext cx="625635" cy="29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3" name="Text Box 154"/>
          <p:cNvSpPr txBox="1">
            <a:spLocks noChangeArrowheads="1"/>
          </p:cNvSpPr>
          <p:nvPr/>
        </p:nvSpPr>
        <p:spPr bwMode="auto">
          <a:xfrm>
            <a:off x="8230573" y="3710491"/>
            <a:ext cx="629806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4" name="Text Box 155"/>
          <p:cNvSpPr txBox="1">
            <a:spLocks noChangeArrowheads="1"/>
          </p:cNvSpPr>
          <p:nvPr/>
        </p:nvSpPr>
        <p:spPr bwMode="auto">
          <a:xfrm>
            <a:off x="8230573" y="4738543"/>
            <a:ext cx="625635" cy="28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5" name="Text Box 156"/>
          <p:cNvSpPr txBox="1">
            <a:spLocks noChangeArrowheads="1"/>
          </p:cNvSpPr>
          <p:nvPr/>
        </p:nvSpPr>
        <p:spPr bwMode="auto">
          <a:xfrm>
            <a:off x="8230573" y="5701801"/>
            <a:ext cx="629806" cy="2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/>
          </a:p>
        </p:txBody>
      </p:sp>
      <p:sp>
        <p:nvSpPr>
          <p:cNvPr id="23579" name="Text Box 150"/>
          <p:cNvSpPr txBox="1">
            <a:spLocks noChangeArrowheads="1"/>
          </p:cNvSpPr>
          <p:nvPr/>
        </p:nvSpPr>
        <p:spPr bwMode="auto">
          <a:xfrm>
            <a:off x="8229183" y="4408817"/>
            <a:ext cx="696540" cy="601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272" tIns="40636" rIns="81272" bIns="40636">
            <a:spAutoFit/>
          </a:bodyPr>
          <a:lstStyle/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  <a:p>
            <a:pPr defTabSz="822596">
              <a:spcBef>
                <a:spcPct val="50000"/>
              </a:spcBef>
            </a:pPr>
            <a:endParaRPr lang="ru-RU" sz="1300">
              <a:latin typeface="Arial" charset="0"/>
            </a:endParaRPr>
          </a:p>
        </p:txBody>
      </p:sp>
      <p:sp>
        <p:nvSpPr>
          <p:cNvPr id="64" name="_s3089"/>
          <p:cNvSpPr>
            <a:spLocks noChangeArrowheads="1"/>
          </p:cNvSpPr>
          <p:nvPr/>
        </p:nvSpPr>
        <p:spPr bwMode="auto">
          <a:xfrm>
            <a:off x="285720" y="3286124"/>
            <a:ext cx="3973476" cy="784434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2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2596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муниципальная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000" dirty="0" smtClean="0">
                <a:latin typeface="Arial" charset="0"/>
              </a:rPr>
              <a:t>Дубовского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сельского поселения "Развитие транспортной системы"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</a:p>
          <a:p>
            <a:pPr algn="ctr" defTabSz="822596"/>
            <a:r>
              <a:rPr lang="ru-RU" sz="1000" dirty="0" smtClean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1 554,2 </a:t>
            </a:r>
            <a:r>
              <a:rPr lang="ru-RU" sz="1000" dirty="0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  <a:p>
            <a:pPr algn="ctr" defTabSz="822596"/>
            <a:endParaRPr lang="ru-RU" i="0" dirty="0">
              <a:solidFill>
                <a:srgbClr val="A50021"/>
              </a:solidFill>
            </a:endParaRPr>
          </a:p>
        </p:txBody>
      </p:sp>
      <p:cxnSp>
        <p:nvCxnSpPr>
          <p:cNvPr id="69" name="_s3082"/>
          <p:cNvCxnSpPr>
            <a:cxnSpLocks noChangeShapeType="1"/>
          </p:cNvCxnSpPr>
          <p:nvPr/>
        </p:nvCxnSpPr>
        <p:spPr bwMode="auto">
          <a:xfrm flipV="1">
            <a:off x="4185466" y="1124396"/>
            <a:ext cx="379943" cy="2663091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cxnSp>
        <p:nvCxnSpPr>
          <p:cNvPr id="76" name="_s3087"/>
          <p:cNvCxnSpPr>
            <a:cxnSpLocks noChangeShapeType="1"/>
          </p:cNvCxnSpPr>
          <p:nvPr/>
        </p:nvCxnSpPr>
        <p:spPr bwMode="auto">
          <a:xfrm rot="10800000">
            <a:off x="4578463" y="1445476"/>
            <a:ext cx="387893" cy="3193585"/>
          </a:xfrm>
          <a:prstGeom prst="bentConnector2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</p:cxnSp>
      <p:sp>
        <p:nvSpPr>
          <p:cNvPr id="54" name="_s3088"/>
          <p:cNvSpPr>
            <a:spLocks noChangeArrowheads="1"/>
          </p:cNvSpPr>
          <p:nvPr/>
        </p:nvSpPr>
        <p:spPr bwMode="auto">
          <a:xfrm>
            <a:off x="714348" y="5429264"/>
            <a:ext cx="3973476" cy="785818"/>
          </a:xfrm>
          <a:prstGeom prst="cube">
            <a:avLst>
              <a:gd name="adj" fmla="val 10764"/>
            </a:avLst>
          </a:prstGeom>
          <a:gradFill rotWithShape="0">
            <a:gsLst>
              <a:gs pos="0">
                <a:schemeClr val="accent1">
                  <a:alpha val="39998"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 defTabSz="822596"/>
            <a:r>
              <a:rPr lang="ru-RU" sz="1200" i="0" dirty="0" smtClean="0"/>
              <a:t>Непрограммные расходы за 2016 год –</a:t>
            </a:r>
          </a:p>
          <a:p>
            <a:pPr algn="ctr" defTabSz="822596"/>
            <a:r>
              <a:rPr lang="ru-RU" sz="1200" i="0" dirty="0" smtClean="0">
                <a:solidFill>
                  <a:srgbClr val="A50021"/>
                </a:solidFill>
              </a:rPr>
              <a:t>7 311,7  тыс. рублей</a:t>
            </a:r>
            <a:endParaRPr lang="ru-RU" sz="1200" i="0" dirty="0">
              <a:solidFill>
                <a:srgbClr val="A5002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292080" y="5701801"/>
            <a:ext cx="2664296" cy="82354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Всего расходов за 2016 год- 52 346,3 тыс. руб.</a:t>
            </a:r>
            <a:endParaRPr lang="ru-RU" sz="12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276134" y="5549898"/>
            <a:ext cx="943938" cy="687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rot="16200000" flipV="1">
            <a:off x="2715346" y="2837035"/>
            <a:ext cx="4577405" cy="115212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Блок-схема: альтернативный процесс 14"/>
          <p:cNvSpPr/>
          <p:nvPr/>
        </p:nvSpPr>
        <p:spPr>
          <a:xfrm>
            <a:off x="3498259" y="1036538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86,0 %</a:t>
            </a:r>
            <a:endParaRPr lang="ru-RU" sz="1000" b="1" dirty="0"/>
          </a:p>
        </p:txBody>
      </p:sp>
      <p:sp>
        <p:nvSpPr>
          <p:cNvPr id="66" name="Блок-схема: альтернативный процесс 65"/>
          <p:cNvSpPr/>
          <p:nvPr/>
        </p:nvSpPr>
        <p:spPr>
          <a:xfrm>
            <a:off x="3643306" y="5214950"/>
            <a:ext cx="864096" cy="29452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14,0 %</a:t>
            </a:r>
            <a:endParaRPr lang="ru-RU" sz="1000" b="1" dirty="0"/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/>
        </p:nvGraphicFramePr>
        <p:xfrm>
          <a:off x="285720" y="4214818"/>
          <a:ext cx="4000528" cy="69151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000528"/>
              </a:tblGrid>
              <a:tr h="69151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</a:t>
                      </a:r>
                      <a:r>
                        <a:rPr lang="ru-RU" sz="1000" dirty="0" smtClean="0">
                          <a:latin typeface="Arial" charset="0"/>
                        </a:rPr>
                        <a:t>Дубовского</a:t>
                      </a: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сельского поселения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Содействие занятости населения» –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267,2 тыс. руб.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000628" y="5000636"/>
          <a:ext cx="3857652" cy="62007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857652"/>
              </a:tblGrid>
              <a:tr h="6200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муниципальная программа </a:t>
                      </a:r>
                      <a:r>
                        <a:rPr lang="ru-RU" sz="1000" dirty="0" smtClean="0">
                          <a:latin typeface="Arial" charset="0"/>
                        </a:rPr>
                        <a:t>Дубовского</a:t>
                      </a: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сельского поселения  </a:t>
                      </a:r>
                      <a:r>
                        <a:rPr lang="ru-RU" sz="1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«Управление </a:t>
                      </a: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муниципальными финансами» – </a:t>
                      </a:r>
                      <a:r>
                        <a:rPr lang="ru-RU" sz="10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82,1 тыс. руб.</a:t>
                      </a:r>
                      <a:endParaRPr lang="ru-RU" sz="100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024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529</Words>
  <Application>Microsoft Office PowerPoint</Application>
  <PresentationFormat>Экран (4:3)</PresentationFormat>
  <Paragraphs>125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Отчёт об исполнении бюджета  Дубовского сельского поселения Дубовского района  за 2016 год</vt:lpstr>
      <vt:lpstr>    Основные параметры исполнения бюджета Дубовского сельского поселения Дубовского района  за 2016 год                                                                                                                        </vt:lpstr>
      <vt:lpstr>Доходы  бюджета  Дубовского  сельского  поселения  Дубовского района  за  2016  год  исполнены в сумме 52 160,2 тыс. рублей</vt:lpstr>
      <vt:lpstr>Поступление собственных доходов в бюджет  Дубовского сельского поселения Дубовского района  за  2016 год</vt:lpstr>
      <vt:lpstr>Расходы  бюджета  Дубовского  сельского  поселения  Дубовского  района  за  2016  год  исполнены в сумме 52 346,3 тыс. рублей</vt:lpstr>
      <vt:lpstr>Доля   расходов   бюджета   Дубовского  сельского   поселения  Дубовского района   за 2016 год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бюджета  Чертковского сельского поселения за 2013 год</dc:title>
  <cp:lastModifiedBy>1</cp:lastModifiedBy>
  <cp:revision>100</cp:revision>
  <dcterms:modified xsi:type="dcterms:W3CDTF">2017-03-20T09:48:04Z</dcterms:modified>
</cp:coreProperties>
</file>