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7" r:id="rId2"/>
    <p:sldId id="259" r:id="rId3"/>
    <p:sldId id="261" r:id="rId4"/>
    <p:sldId id="263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8D5B7F"/>
    <a:srgbClr val="D77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15" autoAdjust="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684678219129316E-2"/>
          <c:y val="0.14274382448183529"/>
          <c:w val="0.32435159581551692"/>
          <c:h val="0.54241527374991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513841464914068"/>
          <c:y val="0"/>
          <c:w val="0.54486158535085927"/>
          <c:h val="1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29814426077491E-2"/>
          <c:y val="9.1456048830395334E-2"/>
          <c:w val="0.48021832856778096"/>
          <c:h val="0.81708790233920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руб; %</c:v>
                </c:pt>
              </c:strCache>
            </c:strRef>
          </c:tx>
          <c:explosion val="21"/>
          <c:dLbls>
            <c:dLbl>
              <c:idx val="0"/>
              <c:layout>
                <c:manualLayout>
                  <c:x val="6.2257434359145367E-2"/>
                  <c:y val="-0.1955970072182904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4210,6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48,3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2.9525715466312708E-2"/>
                  <c:y val="6.60706024372083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70,0</a:t>
                    </a:r>
                  </a:p>
                  <a:p>
                    <a:r>
                      <a:rPr lang="ru-RU" dirty="0" smtClean="0"/>
                      <a:t>0,8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9.2276540423383759E-3"/>
                  <c:y val="2.22682554343050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1.0648670615545645E-2"/>
                  <c:y val="0.1841936716815876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1462,8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16,8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delete val="1"/>
            </c:dLbl>
            <c:dLbl>
              <c:idx val="5"/>
              <c:layout>
                <c:manualLayout>
                  <c:x val="-0.13105086276963374"/>
                  <c:y val="-9.95001384589109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2932,0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33,6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delete val="1"/>
            </c:dLbl>
            <c:dLbl>
              <c:idx val="7"/>
              <c:layout>
                <c:manualLayout>
                  <c:x val="3.0698343458913955E-2"/>
                  <c:y val="-5.44970542244891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29,0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1.8970479888199564E-2"/>
                  <c:y val="-0.18513656028268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12,0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3.7500000000000019E-2"/>
                  <c:y val="-0.17964963986787089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Лист1!$A$2:$A$8</c:f>
              <c:strCache>
                <c:ptCount val="6"/>
                <c:pt idx="0">
                  <c:v>НДФЛ</c:v>
                </c:pt>
                <c:pt idx="1">
                  <c:v>штрафы, санкции, возмещение ущерба</c:v>
                </c:pt>
                <c:pt idx="2">
                  <c:v>доходы от продажи земельных участков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4210.6000000000004</c:v>
                </c:pt>
                <c:pt idx="1">
                  <c:v>70</c:v>
                </c:pt>
                <c:pt idx="2">
                  <c:v>39.200000000000003</c:v>
                </c:pt>
                <c:pt idx="3">
                  <c:v>1462.8</c:v>
                </c:pt>
                <c:pt idx="4">
                  <c:v>2932</c:v>
                </c:pt>
                <c:pt idx="5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"/>
        <c:holeSize val="16"/>
      </c:doughnutChart>
    </c:plotArea>
    <c:legend>
      <c:legendPos val="r"/>
      <c:layout>
        <c:manualLayout>
          <c:xMode val="edge"/>
          <c:yMode val="edge"/>
          <c:x val="0.62785518957932562"/>
          <c:y val="8.9148469407213527E-4"/>
          <c:w val="0.35141368308004794"/>
          <c:h val="0.96840981184511865"/>
        </c:manualLayout>
      </c:layout>
      <c:overlay val="0"/>
      <c:txPr>
        <a:bodyPr/>
        <a:lstStyle/>
        <a:p>
          <a:pPr rtl="0"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627693981972789"/>
          <c:y val="0.125"/>
          <c:w val="0.52345909510139133"/>
          <c:h val="0.790197713772620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FF9933"/>
              </a:solidFill>
            </c:spPr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92D050"/>
              </a:solidFill>
            </c:spPr>
          </c:dPt>
          <c:dPt>
            <c:idx val="6"/>
            <c:bubble3D val="0"/>
            <c:spPr>
              <a:solidFill>
                <a:srgbClr val="D77DD3"/>
              </a:solidFill>
            </c:spPr>
          </c:dPt>
          <c:dLbls>
            <c:dLbl>
              <c:idx val="0"/>
              <c:layout>
                <c:manualLayout>
                  <c:x val="-7.2636037288939456E-3"/>
                  <c:y val="-1.3157894736842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6 777,5</a:t>
                    </a:r>
                    <a:r>
                      <a:rPr lang="en-US" dirty="0" smtClean="0"/>
                      <a:t>; </a:t>
                    </a:r>
                    <a:r>
                      <a:rPr lang="ru-RU" dirty="0" smtClean="0"/>
                      <a:t>45,2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033809044090314E-2"/>
                  <c:y val="-7.6754385964912283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285,9; 1,9%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4426848475621286E-2"/>
                  <c:y val="-4.60526315789474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4,1</a:t>
                    </a:r>
                    <a:r>
                      <a:rPr lang="en-US" dirty="0" smtClean="0"/>
                      <a:t>; 0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3582766247966618E-3"/>
                  <c:y val="2.8508771929824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</a:t>
                    </a:r>
                    <a:r>
                      <a:rPr lang="ru-RU" dirty="0" smtClean="0"/>
                      <a:t>399,0</a:t>
                    </a:r>
                    <a:r>
                      <a:rPr lang="en-US" dirty="0" smtClean="0"/>
                      <a:t>; </a:t>
                    </a:r>
                    <a:r>
                      <a:rPr lang="ru-RU" dirty="0" smtClean="0"/>
                      <a:t>9,3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0338090440903032E-2"/>
                  <c:y val="-3.72807017543859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5 420,1</a:t>
                    </a:r>
                    <a:r>
                      <a:rPr lang="en-US" dirty="0" smtClean="0"/>
                      <a:t>; </a:t>
                    </a:r>
                    <a:r>
                      <a:rPr lang="ru-RU" dirty="0" smtClean="0"/>
                      <a:t>36,2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"/>
                  <c:y val="-1.31578947368420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17.6; 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3.0507135661354566E-2"/>
                  <c:y val="-0.1425438596491228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942,2</a:t>
                    </a:r>
                    <a:r>
                      <a:rPr lang="en-US" dirty="0" smtClean="0"/>
                      <a:t>;</a:t>
                    </a:r>
                    <a:r>
                      <a:rPr lang="ru-RU" dirty="0" smtClean="0"/>
                      <a:t>6,3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3.9223460136027281E-2"/>
                  <c:y val="-0.1009445365381958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15,2</a:t>
                    </a:r>
                    <a:r>
                      <a:rPr lang="en-US" dirty="0" smtClean="0"/>
                      <a:t>; 0</a:t>
                    </a:r>
                    <a:r>
                      <a:rPr lang="ru-RU" dirty="0" smtClean="0"/>
                      <a:t>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r>
                      <a:rPr lang="ru-RU" dirty="0" smtClean="0"/>
                      <a:t>,0</a:t>
                    </a:r>
                    <a:r>
                      <a:rPr lang="en-US" dirty="0" smtClean="0"/>
                      <a:t>; 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6777.5</c:v>
                </c:pt>
                <c:pt idx="1">
                  <c:v>285.89999999999998</c:v>
                </c:pt>
                <c:pt idx="2" formatCode="General">
                  <c:v>4.0999999999999996</c:v>
                </c:pt>
                <c:pt idx="3" formatCode="#,##0.00">
                  <c:v>1399</c:v>
                </c:pt>
                <c:pt idx="4" formatCode="#,##0.00">
                  <c:v>5420.1</c:v>
                </c:pt>
                <c:pt idx="5" formatCode="#,##0.00">
                  <c:v>17.600000000000001</c:v>
                </c:pt>
                <c:pt idx="6" formatCode="#,##0.00">
                  <c:v>942.2</c:v>
                </c:pt>
                <c:pt idx="7" formatCode="General">
                  <c:v>115.2</c:v>
                </c:pt>
                <c:pt idx="8" formatCode="General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t"/>
      <c:layout>
        <c:manualLayout>
          <c:xMode val="edge"/>
          <c:yMode val="edge"/>
          <c:x val="7.2636037288939456E-3"/>
          <c:y val="0.28508771929824595"/>
          <c:w val="0.38599156255215378"/>
          <c:h val="0.54510947644702346"/>
        </c:manualLayout>
      </c:layout>
      <c:overlay val="0"/>
      <c:txPr>
        <a:bodyPr/>
        <a:lstStyle/>
        <a:p>
          <a:pPr>
            <a:defRPr sz="105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4210,6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2932,0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земельных участков, находящихся в государственной и муниципальной собственности ( за исключением земельных участков бюджетных и автономных учреждений)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39,2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1462,8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B9941620-3C05-465D-8115-672F78BB5CA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получаемые в виде арендной платы за земельные участки после разграничения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1,2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58A4E-7D5D-41F0-A942-FF133E5093CA}" type="parTrans" cxnId="{3233CA2F-A067-4FA6-8A34-06828A4DF538}">
      <dgm:prSet/>
      <dgm:spPr/>
      <dgm:t>
        <a:bodyPr/>
        <a:lstStyle/>
        <a:p>
          <a:endParaRPr lang="ru-RU"/>
        </a:p>
      </dgm:t>
    </dgm:pt>
    <dgm:pt modelId="{AC943FE2-E0A1-4633-AC63-9C5B9B692455}" type="sibTrans" cxnId="{3233CA2F-A067-4FA6-8A34-06828A4DF538}">
      <dgm:prSet/>
      <dgm:spPr/>
      <dgm:t>
        <a:bodyPr/>
        <a:lstStyle/>
        <a:p>
          <a:endParaRPr lang="ru-RU"/>
        </a:p>
      </dgm:t>
    </dgm:pt>
    <dgm:pt modelId="{B70E1606-9938-40BF-AAB7-F92CF02A28F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286,1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19574-5BA7-44ED-864E-C9219ECE3B92}" type="parTrans" cxnId="{D820C24E-A4CF-4DFC-9A7F-5416EC005C73}">
      <dgm:prSet/>
      <dgm:spPr/>
      <dgm:t>
        <a:bodyPr/>
        <a:lstStyle/>
        <a:p>
          <a:endParaRPr lang="ru-RU"/>
        </a:p>
      </dgm:t>
    </dgm:pt>
    <dgm:pt modelId="{6FD7E305-9060-4BCF-8619-2534575DB30B}" type="sibTrans" cxnId="{D820C24E-A4CF-4DFC-9A7F-5416EC005C73}">
      <dgm:prSet/>
      <dgm:spPr/>
      <dgm:t>
        <a:bodyPr/>
        <a:lstStyle/>
        <a:p>
          <a:endParaRPr lang="ru-RU"/>
        </a:p>
      </dgm:t>
    </dgm:pt>
    <dgm:pt modelId="{4F53FFA9-C3F5-470E-B9A9-691642494B9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915,7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455AB1-F975-493B-BF48-CAC837C8FA16}" type="parTrans" cxnId="{FBC3F654-7F67-433A-BCC8-4FAF47FCDE84}">
      <dgm:prSet/>
      <dgm:spPr/>
      <dgm:t>
        <a:bodyPr/>
        <a:lstStyle/>
        <a:p>
          <a:endParaRPr lang="ru-RU"/>
        </a:p>
      </dgm:t>
    </dgm:pt>
    <dgm:pt modelId="{D5F69D57-9F73-4C44-9B55-F72E45F2BB67}" type="sibTrans" cxnId="{FBC3F654-7F67-433A-BCC8-4FAF47FCDE84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взыскания, штрафы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70,0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55279961-74AB-4037-8EFA-596F7BD54AAA}">
      <dgm:prSet phldrT="[Текст]" custT="1"/>
      <dgm:spPr/>
      <dgm:t>
        <a:bodyPr/>
        <a:lstStyle/>
        <a:p>
          <a:r>
            <a:rPr lang="ru-RU" sz="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Дотации</a:t>
          </a:r>
          <a:r>
            <a:rPr lang="ru-RU" sz="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бюджетам сельских поселений на выравнивание бюджетной обеспеченности    5823,7</a:t>
          </a:r>
          <a:endParaRPr lang="ru-RU" sz="9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F3BB9-7C98-4C24-A384-508424061AB0}" type="parTrans" cxnId="{DDD4DECF-1297-4CFD-A011-3CE4720B9C16}">
      <dgm:prSet/>
      <dgm:spPr/>
      <dgm:t>
        <a:bodyPr/>
        <a:lstStyle/>
        <a:p>
          <a:endParaRPr lang="ru-RU"/>
        </a:p>
      </dgm:t>
    </dgm:pt>
    <dgm:pt modelId="{955EC0D5-00BC-4826-B8E3-D901A62633FF}" type="sibTrans" cxnId="{DDD4DECF-1297-4CFD-A011-3CE4720B9C16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568C610D-6D67-49FE-9E20-A523B07AEC94}" type="pres">
      <dgm:prSet presAssocID="{3538A437-4018-424C-BE07-1EB90B0DB3E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3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51BBF-5D6E-4969-B9C7-C530AEE56AB2}" type="pres">
      <dgm:prSet presAssocID="{7990CB6E-1BF1-4D78-B445-5B686382AB02}" presName="sibTrans" presStyleCnt="0"/>
      <dgm:spPr/>
    </dgm:pt>
    <dgm:pt modelId="{F2BF61DD-A5BD-4B0F-8021-AB442B72ED79}" type="pres">
      <dgm:prSet presAssocID="{B9941620-3C05-465D-8115-672F78BB5CA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5076E-E4FE-4DE0-BD97-CCB336470A27}" type="pres">
      <dgm:prSet presAssocID="{AC943FE2-E0A1-4633-AC63-9C5B9B692455}" presName="sibTrans" presStyleCnt="0"/>
      <dgm:spPr/>
    </dgm:pt>
    <dgm:pt modelId="{98D9B815-AE2A-4D0E-9888-B226115C366F}" type="pres">
      <dgm:prSet presAssocID="{B70E1606-9938-40BF-AAB7-F92CF02A28F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B9295-AEC3-4502-804E-90D932C1C9A9}" type="pres">
      <dgm:prSet presAssocID="{6FD7E305-9060-4BCF-8619-2534575DB30B}" presName="sibTrans" presStyleCnt="0"/>
      <dgm:spPr/>
    </dgm:pt>
    <dgm:pt modelId="{4F93F4BA-99ED-41B4-88AD-39D9B4193754}" type="pres">
      <dgm:prSet presAssocID="{4F53FFA9-C3F5-470E-B9A9-691642494B97}" presName="node" presStyleLbl="node1" presStyleIdx="7" presStyleCnt="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2FFFE35-0DB0-4455-BB2B-4792A6797192}" type="pres">
      <dgm:prSet presAssocID="{D5F69D57-9F73-4C44-9B55-F72E45F2BB67}" presName="sibTrans" presStyleCnt="0"/>
      <dgm:spPr/>
    </dgm:pt>
    <dgm:pt modelId="{EA4F5929-0541-4C0E-98F3-6C26BF54DF32}" type="pres">
      <dgm:prSet presAssocID="{55279961-74AB-4037-8EFA-596F7BD54AA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37C5A1FF-8FDE-41AA-B5EB-61CCC5D74FFF}" srcId="{EFC9298D-E846-4654-9798-8B0060028573}" destId="{3538A437-4018-424C-BE07-1EB90B0DB3E5}" srcOrd="1" destOrd="0" parTransId="{DB8B27EA-751C-4006-AD33-2FEF1C9D02D5}" sibTransId="{3C8C6C8C-1305-4D11-9653-ECBA9AF106B6}"/>
    <dgm:cxn modelId="{C2AE4334-8BA3-4CDE-8458-553E0E5154BA}" type="presOf" srcId="{B9941620-3C05-465D-8115-672F78BB5CAC}" destId="{F2BF61DD-A5BD-4B0F-8021-AB442B72ED79}" srcOrd="0" destOrd="0" presId="urn:microsoft.com/office/officeart/2005/8/layout/default#1"/>
    <dgm:cxn modelId="{2F22E8D5-EDA9-4111-A53E-6CBDA1EF59AA}" srcId="{EFC9298D-E846-4654-9798-8B0060028573}" destId="{2E106A4D-1827-4786-8B22-F8E12C13AD13}" srcOrd="3" destOrd="0" parTransId="{368DF7A4-A606-4522-8C13-60131610B226}" sibTransId="{0206B7A9-CCB2-4F35-A8A6-087B6B9A5380}"/>
    <dgm:cxn modelId="{F1587C89-7154-451C-9FBC-26FE29FCFE15}" type="presOf" srcId="{55279961-74AB-4037-8EFA-596F7BD54AAA}" destId="{EA4F5929-0541-4C0E-98F3-6C26BF54DF32}" srcOrd="0" destOrd="0" presId="urn:microsoft.com/office/officeart/2005/8/layout/default#1"/>
    <dgm:cxn modelId="{B150538A-CB13-41E3-A04D-E1C30D13AD97}" type="presOf" srcId="{A5E69884-F0A7-4B41-8FF5-AAB06741361A}" destId="{E19DE523-24F1-4597-8BFD-E775C15FE74A}" srcOrd="0" destOrd="0" presId="urn:microsoft.com/office/officeart/2005/8/layout/default#1"/>
    <dgm:cxn modelId="{9E2AA475-1A6A-418F-A7E1-5CD1A33F499B}" type="presOf" srcId="{3538A437-4018-424C-BE07-1EB90B0DB3E5}" destId="{568C610D-6D67-49FE-9E20-A523B07AEC94}" srcOrd="0" destOrd="0" presId="urn:microsoft.com/office/officeart/2005/8/layout/default#1"/>
    <dgm:cxn modelId="{7C44420A-6D13-48FA-8BF0-11C46FBE2D3F}" srcId="{EFC9298D-E846-4654-9798-8B0060028573}" destId="{1F257D80-3529-4697-9186-EC854F333D20}" srcOrd="2" destOrd="0" parTransId="{D56AAECC-AB64-425A-8D07-EDF5E8AEBA7B}" sibTransId="{5066F600-18D8-4907-8D13-36072B42DF55}"/>
    <dgm:cxn modelId="{5FECBBD9-0446-44F7-A70A-70B3C7AFB235}" type="presOf" srcId="{1F257D80-3529-4697-9186-EC854F333D20}" destId="{416D389E-1906-4628-AB3D-97BCDE0F8520}" srcOrd="0" destOrd="0" presId="urn:microsoft.com/office/officeart/2005/8/layout/default#1"/>
    <dgm:cxn modelId="{1178DB68-A21A-4B03-8ABF-29A47B0C10E0}" type="presOf" srcId="{4F53FFA9-C3F5-470E-B9A9-691642494B97}" destId="{4F93F4BA-99ED-41B4-88AD-39D9B4193754}" srcOrd="0" destOrd="0" presId="urn:microsoft.com/office/officeart/2005/8/layout/default#1"/>
    <dgm:cxn modelId="{FBC3F654-7F67-433A-BCC8-4FAF47FCDE84}" srcId="{EFC9298D-E846-4654-9798-8B0060028573}" destId="{4F53FFA9-C3F5-470E-B9A9-691642494B97}" srcOrd="7" destOrd="0" parTransId="{44455AB1-F975-493B-BF48-CAC837C8FA16}" sibTransId="{D5F69D57-9F73-4C44-9B55-F72E45F2BB67}"/>
    <dgm:cxn modelId="{AFE48A82-AC47-44DD-828A-113CBF42168D}" type="presOf" srcId="{2E106A4D-1827-4786-8B22-F8E12C13AD13}" destId="{396F3610-6898-4F07-B1B7-DDB2CD28A9C7}" srcOrd="0" destOrd="0" presId="urn:microsoft.com/office/officeart/2005/8/layout/default#1"/>
    <dgm:cxn modelId="{DDD4DECF-1297-4CFD-A011-3CE4720B9C16}" srcId="{EFC9298D-E846-4654-9798-8B0060028573}" destId="{55279961-74AB-4037-8EFA-596F7BD54AAA}" srcOrd="8" destOrd="0" parTransId="{538F3BB9-7C98-4C24-A384-508424061AB0}" sibTransId="{955EC0D5-00BC-4826-B8E3-D901A62633FF}"/>
    <dgm:cxn modelId="{D820C24E-A4CF-4DFC-9A7F-5416EC005C73}" srcId="{EFC9298D-E846-4654-9798-8B0060028573}" destId="{B70E1606-9938-40BF-AAB7-F92CF02A28F6}" srcOrd="6" destOrd="0" parTransId="{7C119574-5BA7-44ED-864E-C9219ECE3B92}" sibTransId="{6FD7E305-9060-4BCF-8619-2534575DB30B}"/>
    <dgm:cxn modelId="{54553B38-0F2E-4C29-8CF1-704A5F1939C5}" type="presOf" srcId="{269A53EA-BA11-4AF7-9BE5-E082E4E3AB0F}" destId="{D5EFF21E-E139-4CF8-A716-D4D50612462F}" srcOrd="0" destOrd="0" presId="urn:microsoft.com/office/officeart/2005/8/layout/default#1"/>
    <dgm:cxn modelId="{98EEE33C-0489-4314-8581-F513821DE9E8}" type="presOf" srcId="{EFC9298D-E846-4654-9798-8B0060028573}" destId="{7D006B0B-6727-4758-87FD-A750B2865F7B}" srcOrd="0" destOrd="0" presId="urn:microsoft.com/office/officeart/2005/8/layout/default#1"/>
    <dgm:cxn modelId="{8F687DD0-2606-4CF8-83CF-8D9CDC9BB91D}" srcId="{EFC9298D-E846-4654-9798-8B0060028573}" destId="{269A53EA-BA11-4AF7-9BE5-E082E4E3AB0F}" srcOrd="4" destOrd="0" parTransId="{7EDF369D-0263-49D1-8FDD-4D3B0DAEF038}" sibTransId="{7990CB6E-1BF1-4D78-B445-5B686382AB02}"/>
    <dgm:cxn modelId="{3233CA2F-A067-4FA6-8A34-06828A4DF538}" srcId="{EFC9298D-E846-4654-9798-8B0060028573}" destId="{B9941620-3C05-465D-8115-672F78BB5CAC}" srcOrd="5" destOrd="0" parTransId="{1B058A4E-7D5D-41F0-A942-FF133E5093CA}" sibTransId="{AC943FE2-E0A1-4633-AC63-9C5B9B692455}"/>
    <dgm:cxn modelId="{D5D11E11-42A6-4F43-AB15-6CCD831B18ED}" type="presOf" srcId="{B70E1606-9938-40BF-AAB7-F92CF02A28F6}" destId="{98D9B815-AE2A-4D0E-9888-B226115C366F}" srcOrd="0" destOrd="0" presId="urn:microsoft.com/office/officeart/2005/8/layout/default#1"/>
    <dgm:cxn modelId="{4150AF11-2645-4951-895F-98A133287F25}" type="presParOf" srcId="{7D006B0B-6727-4758-87FD-A750B2865F7B}" destId="{E19DE523-24F1-4597-8BFD-E775C15FE74A}" srcOrd="0" destOrd="0" presId="urn:microsoft.com/office/officeart/2005/8/layout/default#1"/>
    <dgm:cxn modelId="{81C56E5F-A030-4E61-AE7F-37881EDE95D1}" type="presParOf" srcId="{7D006B0B-6727-4758-87FD-A750B2865F7B}" destId="{4CD03ED4-9FB8-4EAC-BF5F-762E8AEEEECD}" srcOrd="1" destOrd="0" presId="urn:microsoft.com/office/officeart/2005/8/layout/default#1"/>
    <dgm:cxn modelId="{B93DFE44-55CC-4A86-AA91-895642B7CFFE}" type="presParOf" srcId="{7D006B0B-6727-4758-87FD-A750B2865F7B}" destId="{568C610D-6D67-49FE-9E20-A523B07AEC94}" srcOrd="2" destOrd="0" presId="urn:microsoft.com/office/officeart/2005/8/layout/default#1"/>
    <dgm:cxn modelId="{33002690-319E-42B1-A774-2355685E0654}" type="presParOf" srcId="{7D006B0B-6727-4758-87FD-A750B2865F7B}" destId="{DBFB2604-9FF4-44B1-BE15-D39EFEA1CA06}" srcOrd="3" destOrd="0" presId="urn:microsoft.com/office/officeart/2005/8/layout/default#1"/>
    <dgm:cxn modelId="{77AECADA-A5B9-45D1-9C9C-AE2B9DD72455}" type="presParOf" srcId="{7D006B0B-6727-4758-87FD-A750B2865F7B}" destId="{416D389E-1906-4628-AB3D-97BCDE0F8520}" srcOrd="4" destOrd="0" presId="urn:microsoft.com/office/officeart/2005/8/layout/default#1"/>
    <dgm:cxn modelId="{78498482-7AAA-4708-8C6B-C88E95A7CA48}" type="presParOf" srcId="{7D006B0B-6727-4758-87FD-A750B2865F7B}" destId="{72E431E7-0EEA-4E62-97B1-19152DA49804}" srcOrd="5" destOrd="0" presId="urn:microsoft.com/office/officeart/2005/8/layout/default#1"/>
    <dgm:cxn modelId="{1CE404F2-3FF1-4431-AB71-532FC65FB0F3}" type="presParOf" srcId="{7D006B0B-6727-4758-87FD-A750B2865F7B}" destId="{396F3610-6898-4F07-B1B7-DDB2CD28A9C7}" srcOrd="6" destOrd="0" presId="urn:microsoft.com/office/officeart/2005/8/layout/default#1"/>
    <dgm:cxn modelId="{6E03738D-4AFA-4020-B1E8-B1D649497C22}" type="presParOf" srcId="{7D006B0B-6727-4758-87FD-A750B2865F7B}" destId="{CC4B1EF2-39F8-4662-9A2E-4D53D862B399}" srcOrd="7" destOrd="0" presId="urn:microsoft.com/office/officeart/2005/8/layout/default#1"/>
    <dgm:cxn modelId="{FBE84D16-F8E5-448D-B897-9085CCC7CF49}" type="presParOf" srcId="{7D006B0B-6727-4758-87FD-A750B2865F7B}" destId="{D5EFF21E-E139-4CF8-A716-D4D50612462F}" srcOrd="8" destOrd="0" presId="urn:microsoft.com/office/officeart/2005/8/layout/default#1"/>
    <dgm:cxn modelId="{4419F617-42C7-4AFB-ACDE-8069150BC6BB}" type="presParOf" srcId="{7D006B0B-6727-4758-87FD-A750B2865F7B}" destId="{F9851BBF-5D6E-4969-B9C7-C530AEE56AB2}" srcOrd="9" destOrd="0" presId="urn:microsoft.com/office/officeart/2005/8/layout/default#1"/>
    <dgm:cxn modelId="{E7738794-2FC1-45F6-8D6F-B30797504FCD}" type="presParOf" srcId="{7D006B0B-6727-4758-87FD-A750B2865F7B}" destId="{F2BF61DD-A5BD-4B0F-8021-AB442B72ED79}" srcOrd="10" destOrd="0" presId="urn:microsoft.com/office/officeart/2005/8/layout/default#1"/>
    <dgm:cxn modelId="{213D59E4-2874-43C9-BB3E-3DD56A60B0CB}" type="presParOf" srcId="{7D006B0B-6727-4758-87FD-A750B2865F7B}" destId="{F005076E-E4FE-4DE0-BD97-CCB336470A27}" srcOrd="11" destOrd="0" presId="urn:microsoft.com/office/officeart/2005/8/layout/default#1"/>
    <dgm:cxn modelId="{C25FE19C-0273-40F9-8A97-84819108C534}" type="presParOf" srcId="{7D006B0B-6727-4758-87FD-A750B2865F7B}" destId="{98D9B815-AE2A-4D0E-9888-B226115C366F}" srcOrd="12" destOrd="0" presId="urn:microsoft.com/office/officeart/2005/8/layout/default#1"/>
    <dgm:cxn modelId="{93FC64FC-3D0A-43BF-8BB9-5BC897B259D2}" type="presParOf" srcId="{7D006B0B-6727-4758-87FD-A750B2865F7B}" destId="{47EB9295-AEC3-4502-804E-90D932C1C9A9}" srcOrd="13" destOrd="0" presId="urn:microsoft.com/office/officeart/2005/8/layout/default#1"/>
    <dgm:cxn modelId="{76F960D5-6394-4859-9E19-D6693BF31ECC}" type="presParOf" srcId="{7D006B0B-6727-4758-87FD-A750B2865F7B}" destId="{4F93F4BA-99ED-41B4-88AD-39D9B4193754}" srcOrd="14" destOrd="0" presId="urn:microsoft.com/office/officeart/2005/8/layout/default#1"/>
    <dgm:cxn modelId="{74894668-70EA-40D5-885F-8C63234E2ABE}" type="presParOf" srcId="{7D006B0B-6727-4758-87FD-A750B2865F7B}" destId="{E2FFFE35-0DB0-4455-BB2B-4792A6797192}" srcOrd="15" destOrd="0" presId="urn:microsoft.com/office/officeart/2005/8/layout/default#1"/>
    <dgm:cxn modelId="{0C27C474-A12E-43DA-98C6-7C71A7209AAB}" type="presParOf" srcId="{7D006B0B-6727-4758-87FD-A750B2865F7B}" destId="{EA4F5929-0541-4C0E-98F3-6C26BF54DF32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6 777,5тыс. руб.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5 420,1 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942,2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115,2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4,1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1 399,0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03DBD971-6156-41A5-B46D-CDD0C67A3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285,9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EAA355-B311-485B-BC61-CE97A2332A8A}" type="parTrans" cxnId="{7C42DB41-0334-411B-BE3F-5475CD2A2FA2}">
      <dgm:prSet/>
      <dgm:spPr/>
      <dgm:t>
        <a:bodyPr/>
        <a:lstStyle/>
        <a:p>
          <a:endParaRPr lang="ru-RU"/>
        </a:p>
      </dgm:t>
    </dgm:pt>
    <dgm:pt modelId="{637464A1-027A-4673-86B5-7BF00E3B2FDB}" type="sibTrans" cxnId="{7C42DB41-0334-411B-BE3F-5475CD2A2FA2}">
      <dgm:prSet/>
      <dgm:spPr/>
      <dgm:t>
        <a:bodyPr/>
        <a:lstStyle/>
        <a:p>
          <a:endParaRPr lang="ru-RU"/>
        </a:p>
      </dgm:t>
    </dgm:pt>
    <dgm:pt modelId="{B79F0A7F-6689-4804-AE80-F8B892CA109D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                  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17,6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B2F015-FCD8-452A-87D6-B37951914918}" type="parTrans" cxnId="{D8CA1FA9-C32E-4593-931B-C330E50FCCF4}">
      <dgm:prSet/>
      <dgm:spPr/>
      <dgm:t>
        <a:bodyPr/>
        <a:lstStyle/>
        <a:p>
          <a:endParaRPr lang="ru-RU"/>
        </a:p>
      </dgm:t>
    </dgm:pt>
    <dgm:pt modelId="{69BE5C83-A667-4287-A5D7-E18104863167}" type="sibTrans" cxnId="{D8CA1FA9-C32E-4593-931B-C330E50FCCF4}">
      <dgm:prSet/>
      <dgm:spPr/>
      <dgm:t>
        <a:bodyPr/>
        <a:lstStyle/>
        <a:p>
          <a:endParaRPr lang="ru-RU"/>
        </a:p>
      </dgm:t>
    </dgm:pt>
    <dgm:pt modelId="{9DFB9861-347B-49D3-B75A-1280CB94CE19}">
      <dgm:prSet/>
      <dgm:spPr>
        <a:solidFill>
          <a:schemeClr val="accent3"/>
        </a:solidFill>
        <a:effectLst/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18,0 тыс. руб.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DD8D10-6764-4575-A9E0-6D5D251ABA8E}" type="parTrans" cxnId="{FFC4BD7D-26BA-4ED1-B24F-F635C23FEA68}">
      <dgm:prSet/>
      <dgm:spPr/>
      <dgm:t>
        <a:bodyPr/>
        <a:lstStyle/>
        <a:p>
          <a:endParaRPr lang="ru-RU"/>
        </a:p>
      </dgm:t>
    </dgm:pt>
    <dgm:pt modelId="{C48202E0-B330-4E51-A227-1F6B7C7497D3}" type="sibTrans" cxnId="{FFC4BD7D-26BA-4ED1-B24F-F635C23FEA68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6A3720D5-1F25-4C12-9F42-EB3EC5034922}" type="pres">
      <dgm:prSet presAssocID="{03DBD971-6156-41A5-B46D-CDD0C67A3BF0}" presName="node" presStyleLbl="node1" presStyleIdx="1" presStyleCnt="9" custLinFactNeighborX="781" custLinFactNeighborY="543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4F25CD1-D935-4E50-AD92-C5150C900A06}" type="pres">
      <dgm:prSet presAssocID="{637464A1-027A-4673-86B5-7BF00E3B2FDB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8D7A215-43D7-40A3-BCF2-AA4EE4D7C217}" type="pres">
      <dgm:prSet presAssocID="{7990CB6E-1BF1-4D78-B445-5B686382AB02}" presName="sibTrans" presStyleCnt="0"/>
      <dgm:spPr/>
    </dgm:pt>
    <dgm:pt modelId="{A3D891BD-3E40-42A4-91C9-2F6A37E22E9F}" type="pres">
      <dgm:prSet presAssocID="{B79F0A7F-6689-4804-AE80-F8B892CA109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D42688-C478-4929-B219-D6C0B0A2DE71}" type="pres">
      <dgm:prSet presAssocID="{69BE5C83-A667-4287-A5D7-E18104863167}" presName="sibTrans" presStyleCnt="0"/>
      <dgm:spPr/>
    </dgm:pt>
    <dgm:pt modelId="{5438CA24-456A-4335-8420-8E823F191D7C}" type="pres">
      <dgm:prSet presAssocID="{9DFB9861-347B-49D3-B75A-1280CB94CE1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6227EAA8-53AB-45E4-B7F1-C2A25912A1A9}" type="presOf" srcId="{05B8F278-9EFF-4E40-8B7B-B9C2361D962C}" destId="{E5D67C34-7FB2-45EC-A4C3-F1C86647A28F}" srcOrd="0" destOrd="0" presId="urn:microsoft.com/office/officeart/2005/8/layout/default#2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58498A1E-6939-403F-B515-356FDA2A070E}" type="presOf" srcId="{A5E69884-F0A7-4B41-8FF5-AAB06741361A}" destId="{E19DE523-24F1-4597-8BFD-E775C15FE74A}" srcOrd="0" destOrd="0" presId="urn:microsoft.com/office/officeart/2005/8/layout/default#2"/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7C42DB41-0334-411B-BE3F-5475CD2A2FA2}" srcId="{EFC9298D-E846-4654-9798-8B0060028573}" destId="{03DBD971-6156-41A5-B46D-CDD0C67A3BF0}" srcOrd="1" destOrd="0" parTransId="{77EAA355-B311-485B-BC61-CE97A2332A8A}" sibTransId="{637464A1-027A-4673-86B5-7BF00E3B2FDB}"/>
    <dgm:cxn modelId="{FFC4BD7D-26BA-4ED1-B24F-F635C23FEA68}" srcId="{EFC9298D-E846-4654-9798-8B0060028573}" destId="{9DFB9861-347B-49D3-B75A-1280CB94CE19}" srcOrd="8" destOrd="0" parTransId="{0EDD8D10-6764-4575-A9E0-6D5D251ABA8E}" sibTransId="{C48202E0-B330-4E51-A227-1F6B7C7497D3}"/>
    <dgm:cxn modelId="{CC79D629-1213-4945-9C61-7E8EA145A5F0}" type="presOf" srcId="{3538A437-4018-424C-BE07-1EB90B0DB3E5}" destId="{568C610D-6D67-49FE-9E20-A523B07AEC94}" srcOrd="0" destOrd="0" presId="urn:microsoft.com/office/officeart/2005/8/layout/default#2"/>
    <dgm:cxn modelId="{228D708A-E02D-4D8D-B259-25B02EB92ECC}" type="presOf" srcId="{03DBD971-6156-41A5-B46D-CDD0C67A3BF0}" destId="{6A3720D5-1F25-4C12-9F42-EB3EC5034922}" srcOrd="0" destOrd="0" presId="urn:microsoft.com/office/officeart/2005/8/layout/default#2"/>
    <dgm:cxn modelId="{91C9790E-0360-4078-AB53-64447E395891}" type="presOf" srcId="{B79F0A7F-6689-4804-AE80-F8B892CA109D}" destId="{A3D891BD-3E40-42A4-91C9-2F6A37E22E9F}" srcOrd="0" destOrd="0" presId="urn:microsoft.com/office/officeart/2005/8/layout/default#2"/>
    <dgm:cxn modelId="{BB20B8D3-EA72-4832-AC71-254CA4F89FA8}" type="presOf" srcId="{EFC9298D-E846-4654-9798-8B0060028573}" destId="{7D006B0B-6727-4758-87FD-A750B2865F7B}" srcOrd="0" destOrd="0" presId="urn:microsoft.com/office/officeart/2005/8/layout/default#2"/>
    <dgm:cxn modelId="{0C3FEBDF-FD60-4C73-A68C-68C06013F893}" type="presOf" srcId="{1F257D80-3529-4697-9186-EC854F333D20}" destId="{416D389E-1906-4628-AB3D-97BCDE0F8520}" srcOrd="0" destOrd="0" presId="urn:microsoft.com/office/officeart/2005/8/layout/default#2"/>
    <dgm:cxn modelId="{8FC3566F-F6BB-41BD-9F77-8F1619DF3369}" type="presOf" srcId="{269A53EA-BA11-4AF7-9BE5-E082E4E3AB0F}" destId="{D5EFF21E-E139-4CF8-A716-D4D50612462F}" srcOrd="0" destOrd="0" presId="urn:microsoft.com/office/officeart/2005/8/layout/default#2"/>
    <dgm:cxn modelId="{D8CA1FA9-C32E-4593-931B-C330E50FCCF4}" srcId="{EFC9298D-E846-4654-9798-8B0060028573}" destId="{B79F0A7F-6689-4804-AE80-F8B892CA109D}" srcOrd="7" destOrd="0" parTransId="{8EB2F015-FCD8-452A-87D6-B37951914918}" sibTransId="{69BE5C83-A667-4287-A5D7-E18104863167}"/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DDBFBC55-2285-44C6-856F-AEEEA7B8FBC1}" type="presOf" srcId="{9DFB9861-347B-49D3-B75A-1280CB94CE19}" destId="{5438CA24-456A-4335-8420-8E823F191D7C}" srcOrd="0" destOrd="0" presId="urn:microsoft.com/office/officeart/2005/8/layout/default#2"/>
    <dgm:cxn modelId="{925FD3FE-8F27-4247-9C86-04AEFB50796B}" type="presOf" srcId="{2E106A4D-1827-4786-8B22-F8E12C13AD13}" destId="{396F3610-6898-4F07-B1B7-DDB2CD28A9C7}" srcOrd="0" destOrd="0" presId="urn:microsoft.com/office/officeart/2005/8/layout/default#2"/>
    <dgm:cxn modelId="{D442BB4C-C911-421C-BFD8-3183B9A60EEA}" type="presParOf" srcId="{7D006B0B-6727-4758-87FD-A750B2865F7B}" destId="{E19DE523-24F1-4597-8BFD-E775C15FE74A}" srcOrd="0" destOrd="0" presId="urn:microsoft.com/office/officeart/2005/8/layout/default#2"/>
    <dgm:cxn modelId="{E7A1575F-090D-4949-B857-2D91DE2BBED6}" type="presParOf" srcId="{7D006B0B-6727-4758-87FD-A750B2865F7B}" destId="{4CD03ED4-9FB8-4EAC-BF5F-762E8AEEEECD}" srcOrd="1" destOrd="0" presId="urn:microsoft.com/office/officeart/2005/8/layout/default#2"/>
    <dgm:cxn modelId="{77CD4332-D95C-4123-BE39-4D513A26255A}" type="presParOf" srcId="{7D006B0B-6727-4758-87FD-A750B2865F7B}" destId="{6A3720D5-1F25-4C12-9F42-EB3EC5034922}" srcOrd="2" destOrd="0" presId="urn:microsoft.com/office/officeart/2005/8/layout/default#2"/>
    <dgm:cxn modelId="{CC11BEAE-BD17-4AE5-B242-AB00A90C2CF3}" type="presParOf" srcId="{7D006B0B-6727-4758-87FD-A750B2865F7B}" destId="{54F25CD1-D935-4E50-AD92-C5150C900A06}" srcOrd="3" destOrd="0" presId="urn:microsoft.com/office/officeart/2005/8/layout/default#2"/>
    <dgm:cxn modelId="{B777360A-DDBA-4F4F-877D-B15E59623128}" type="presParOf" srcId="{7D006B0B-6727-4758-87FD-A750B2865F7B}" destId="{E5D67C34-7FB2-45EC-A4C3-F1C86647A28F}" srcOrd="4" destOrd="0" presId="urn:microsoft.com/office/officeart/2005/8/layout/default#2"/>
    <dgm:cxn modelId="{C746E0EF-D921-4D34-B8D5-F18C03D280A5}" type="presParOf" srcId="{7D006B0B-6727-4758-87FD-A750B2865F7B}" destId="{42659F49-3629-43F6-9A7C-AB8F2CDB9483}" srcOrd="5" destOrd="0" presId="urn:microsoft.com/office/officeart/2005/8/layout/default#2"/>
    <dgm:cxn modelId="{C2E966AC-BD34-47A3-ADB9-E2D8C11A3598}" type="presParOf" srcId="{7D006B0B-6727-4758-87FD-A750B2865F7B}" destId="{568C610D-6D67-49FE-9E20-A523B07AEC94}" srcOrd="6" destOrd="0" presId="urn:microsoft.com/office/officeart/2005/8/layout/default#2"/>
    <dgm:cxn modelId="{9E8CA109-4102-44E7-ABAB-A9D4141D42DD}" type="presParOf" srcId="{7D006B0B-6727-4758-87FD-A750B2865F7B}" destId="{DBFB2604-9FF4-44B1-BE15-D39EFEA1CA06}" srcOrd="7" destOrd="0" presId="urn:microsoft.com/office/officeart/2005/8/layout/default#2"/>
    <dgm:cxn modelId="{69764D57-0D4E-4078-8725-E06D4B206370}" type="presParOf" srcId="{7D006B0B-6727-4758-87FD-A750B2865F7B}" destId="{416D389E-1906-4628-AB3D-97BCDE0F8520}" srcOrd="8" destOrd="0" presId="urn:microsoft.com/office/officeart/2005/8/layout/default#2"/>
    <dgm:cxn modelId="{22ED7A04-1C58-4B11-8210-D08607E94DCA}" type="presParOf" srcId="{7D006B0B-6727-4758-87FD-A750B2865F7B}" destId="{72E431E7-0EEA-4E62-97B1-19152DA49804}" srcOrd="9" destOrd="0" presId="urn:microsoft.com/office/officeart/2005/8/layout/default#2"/>
    <dgm:cxn modelId="{05F3171B-EED1-442B-8D55-D01F14A6E287}" type="presParOf" srcId="{7D006B0B-6727-4758-87FD-A750B2865F7B}" destId="{396F3610-6898-4F07-B1B7-DDB2CD28A9C7}" srcOrd="10" destOrd="0" presId="urn:microsoft.com/office/officeart/2005/8/layout/default#2"/>
    <dgm:cxn modelId="{FACA016D-31B7-43DD-8B9D-2C054AF48524}" type="presParOf" srcId="{7D006B0B-6727-4758-87FD-A750B2865F7B}" destId="{CC4B1EF2-39F8-4662-9A2E-4D53D862B399}" srcOrd="11" destOrd="0" presId="urn:microsoft.com/office/officeart/2005/8/layout/default#2"/>
    <dgm:cxn modelId="{F150124B-1ADA-40B4-AF27-2AE5E0C82051}" type="presParOf" srcId="{7D006B0B-6727-4758-87FD-A750B2865F7B}" destId="{D5EFF21E-E139-4CF8-A716-D4D50612462F}" srcOrd="12" destOrd="0" presId="urn:microsoft.com/office/officeart/2005/8/layout/default#2"/>
    <dgm:cxn modelId="{056EBE09-8E31-4F70-BCFB-07888E2C9CC9}" type="presParOf" srcId="{7D006B0B-6727-4758-87FD-A750B2865F7B}" destId="{C8D7A215-43D7-40A3-BCF2-AA4EE4D7C217}" srcOrd="13" destOrd="0" presId="urn:microsoft.com/office/officeart/2005/8/layout/default#2"/>
    <dgm:cxn modelId="{3E08FB48-2774-4A24-BCF6-50C75B14356C}" type="presParOf" srcId="{7D006B0B-6727-4758-87FD-A750B2865F7B}" destId="{A3D891BD-3E40-42A4-91C9-2F6A37E22E9F}" srcOrd="14" destOrd="0" presId="urn:microsoft.com/office/officeart/2005/8/layout/default#2"/>
    <dgm:cxn modelId="{1DEF6345-2140-4DFF-9605-877571E5E54C}" type="presParOf" srcId="{7D006B0B-6727-4758-87FD-A750B2865F7B}" destId="{ABD42688-C478-4929-B219-D6C0B0A2DE71}" srcOrd="15" destOrd="0" presId="urn:microsoft.com/office/officeart/2005/8/layout/default#2"/>
    <dgm:cxn modelId="{8C19C6A7-B128-4B28-BC1A-D31A595D8AA3}" type="presParOf" srcId="{7D006B0B-6727-4758-87FD-A750B2865F7B}" destId="{5438CA24-456A-4335-8420-8E823F191D7C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0" y="126999"/>
          <a:ext cx="1904999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sz="900" b="1" kern="1200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4210,6</a:t>
          </a:r>
          <a:endParaRPr lang="ru-RU" sz="9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981" y="294387"/>
        <a:ext cx="1347037" cy="808224"/>
      </dsp:txXfrm>
    </dsp:sp>
    <dsp:sp modelId="{568C610D-6D67-49FE-9E20-A523B07AEC94}">
      <dsp:nvSpPr>
        <dsp:cNvPr id="0" name=""/>
        <dsp:cNvSpPr/>
      </dsp:nvSpPr>
      <dsp:spPr>
        <a:xfrm>
          <a:off x="2095500" y="1269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1462,8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5500" y="126999"/>
        <a:ext cx="1904999" cy="1143000"/>
      </dsp:txXfrm>
    </dsp:sp>
    <dsp:sp modelId="{416D389E-1906-4628-AB3D-97BCDE0F8520}">
      <dsp:nvSpPr>
        <dsp:cNvPr id="0" name=""/>
        <dsp:cNvSpPr/>
      </dsp:nvSpPr>
      <dsp:spPr>
        <a:xfrm>
          <a:off x="4191000" y="1269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2932,0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1000" y="126999"/>
        <a:ext cx="1904999" cy="1143000"/>
      </dsp:txXfrm>
    </dsp:sp>
    <dsp:sp modelId="{396F3610-6898-4F07-B1B7-DDB2CD28A9C7}">
      <dsp:nvSpPr>
        <dsp:cNvPr id="0" name=""/>
        <dsp:cNvSpPr/>
      </dsp:nvSpPr>
      <dsp:spPr>
        <a:xfrm>
          <a:off x="0" y="1460500"/>
          <a:ext cx="1904999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взыскания, штрафы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70,0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981" y="1627888"/>
        <a:ext cx="1347037" cy="808224"/>
      </dsp:txXfrm>
    </dsp:sp>
    <dsp:sp modelId="{D5EFF21E-E139-4CF8-A716-D4D50612462F}">
      <dsp:nvSpPr>
        <dsp:cNvPr id="0" name=""/>
        <dsp:cNvSpPr/>
      </dsp:nvSpPr>
      <dsp:spPr>
        <a:xfrm>
          <a:off x="2095500" y="14604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земельных участков, находящихся в государственной и муниципальной собственности ( за исключением земельных участков бюджетных и автономных учреждений)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39,2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5500" y="1460499"/>
        <a:ext cx="1904999" cy="1143000"/>
      </dsp:txXfrm>
    </dsp:sp>
    <dsp:sp modelId="{F2BF61DD-A5BD-4B0F-8021-AB442B72ED79}">
      <dsp:nvSpPr>
        <dsp:cNvPr id="0" name=""/>
        <dsp:cNvSpPr/>
      </dsp:nvSpPr>
      <dsp:spPr>
        <a:xfrm>
          <a:off x="4191000" y="14604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получаемые в виде арендной платы за земельные участки после разграничения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1,2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1000" y="1460499"/>
        <a:ext cx="1904999" cy="1143000"/>
      </dsp:txXfrm>
    </dsp:sp>
    <dsp:sp modelId="{98D9B815-AE2A-4D0E-9888-B226115C366F}">
      <dsp:nvSpPr>
        <dsp:cNvPr id="0" name=""/>
        <dsp:cNvSpPr/>
      </dsp:nvSpPr>
      <dsp:spPr>
        <a:xfrm>
          <a:off x="0" y="2793999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286,1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793999"/>
        <a:ext cx="1904999" cy="1143000"/>
      </dsp:txXfrm>
    </dsp:sp>
    <dsp:sp modelId="{4F93F4BA-99ED-41B4-88AD-39D9B4193754}">
      <dsp:nvSpPr>
        <dsp:cNvPr id="0" name=""/>
        <dsp:cNvSpPr/>
      </dsp:nvSpPr>
      <dsp:spPr>
        <a:xfrm>
          <a:off x="2095500" y="2793999"/>
          <a:ext cx="1904999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915,7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4481" y="2961387"/>
        <a:ext cx="1347037" cy="808224"/>
      </dsp:txXfrm>
    </dsp:sp>
    <dsp:sp modelId="{EA4F5929-0541-4C0E-98F3-6C26BF54DF32}">
      <dsp:nvSpPr>
        <dsp:cNvPr id="0" name=""/>
        <dsp:cNvSpPr/>
      </dsp:nvSpPr>
      <dsp:spPr>
        <a:xfrm>
          <a:off x="4191000" y="2794000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Дотации</a:t>
          </a:r>
          <a:r>
            <a:rPr lang="ru-RU" sz="9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бюджетам сельских поселений на выравнивание бюджетной обеспеченности    5823,7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1000" y="2794000"/>
        <a:ext cx="1904999" cy="1143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98223" y="2883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6 777,5тыс. руб.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5" y="65015"/>
        <a:ext cx="1997088" cy="1148547"/>
      </dsp:txXfrm>
    </dsp:sp>
    <dsp:sp modelId="{6A3720D5-1F25-4C12-9F42-EB3EC5034922}">
      <dsp:nvSpPr>
        <dsp:cNvPr id="0" name=""/>
        <dsp:cNvSpPr/>
      </dsp:nvSpPr>
      <dsp:spPr>
        <a:xfrm>
          <a:off x="2448279" y="72009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285,9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0411" y="134141"/>
        <a:ext cx="1997088" cy="1148547"/>
      </dsp:txXfrm>
    </dsp:sp>
    <dsp:sp modelId="{E5D67C34-7FB2-45EC-A4C3-F1C86647A28F}">
      <dsp:nvSpPr>
        <dsp:cNvPr id="0" name=""/>
        <dsp:cNvSpPr/>
      </dsp:nvSpPr>
      <dsp:spPr>
        <a:xfrm>
          <a:off x="4765199" y="2883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4,1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7331" y="65015"/>
        <a:ext cx="1997088" cy="1148547"/>
      </dsp:txXfrm>
    </dsp:sp>
    <dsp:sp modelId="{568C610D-6D67-49FE-9E20-A523B07AEC94}">
      <dsp:nvSpPr>
        <dsp:cNvPr id="0" name=""/>
        <dsp:cNvSpPr/>
      </dsp:nvSpPr>
      <dsp:spPr>
        <a:xfrm>
          <a:off x="98223" y="148783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1 399,0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5" y="1549962"/>
        <a:ext cx="1997088" cy="1148547"/>
      </dsp:txXfrm>
    </dsp:sp>
    <dsp:sp modelId="{416D389E-1906-4628-AB3D-97BCDE0F8520}">
      <dsp:nvSpPr>
        <dsp:cNvPr id="0" name=""/>
        <dsp:cNvSpPr/>
      </dsp:nvSpPr>
      <dsp:spPr>
        <a:xfrm>
          <a:off x="2431711" y="148783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5 420,1 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843" y="1549962"/>
        <a:ext cx="1997088" cy="1148547"/>
      </dsp:txXfrm>
    </dsp:sp>
    <dsp:sp modelId="{396F3610-6898-4F07-B1B7-DDB2CD28A9C7}">
      <dsp:nvSpPr>
        <dsp:cNvPr id="0" name=""/>
        <dsp:cNvSpPr/>
      </dsp:nvSpPr>
      <dsp:spPr>
        <a:xfrm>
          <a:off x="4765199" y="148783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942,2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7331" y="1549962"/>
        <a:ext cx="1997088" cy="1148547"/>
      </dsp:txXfrm>
    </dsp:sp>
    <dsp:sp modelId="{D5EFF21E-E139-4CF8-A716-D4D50612462F}">
      <dsp:nvSpPr>
        <dsp:cNvPr id="0" name=""/>
        <dsp:cNvSpPr/>
      </dsp:nvSpPr>
      <dsp:spPr>
        <a:xfrm>
          <a:off x="98223" y="2972777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115,2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5" y="3034909"/>
        <a:ext cx="1997088" cy="1148547"/>
      </dsp:txXfrm>
    </dsp:sp>
    <dsp:sp modelId="{A3D891BD-3E40-42A4-91C9-2F6A37E22E9F}">
      <dsp:nvSpPr>
        <dsp:cNvPr id="0" name=""/>
        <dsp:cNvSpPr/>
      </dsp:nvSpPr>
      <dsp:spPr>
        <a:xfrm>
          <a:off x="2431711" y="2972777"/>
          <a:ext cx="2121352" cy="1272811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                   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17,6 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1711" y="2972777"/>
        <a:ext cx="2121352" cy="1272811"/>
      </dsp:txXfrm>
    </dsp:sp>
    <dsp:sp modelId="{5438CA24-456A-4335-8420-8E823F191D7C}">
      <dsp:nvSpPr>
        <dsp:cNvPr id="0" name=""/>
        <dsp:cNvSpPr/>
      </dsp:nvSpPr>
      <dsp:spPr>
        <a:xfrm>
          <a:off x="4765199" y="2972777"/>
          <a:ext cx="2121352" cy="1272811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18,0 тыс. руб.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65199" y="2972777"/>
        <a:ext cx="2121352" cy="1272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873" y="189968"/>
            <a:ext cx="3407112" cy="2590960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65000"/>
                <a:lumOff val="35000"/>
              </a:schemeClr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933056"/>
            <a:ext cx="7429552" cy="235346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Отчёт об исполнении бюджета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Дубовского сельского поселения Дубовского района 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2017год</a:t>
            </a:r>
            <a:endParaRPr lang="ru-RU" sz="2400" i="1" dirty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046">
        <p14:honeycomb/>
      </p:transition>
    </mc:Choice>
    <mc:Fallback xmlns="">
      <p:transition spd="slow" advTm="304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209227"/>
              </p:ext>
            </p:extLst>
          </p:nvPr>
        </p:nvGraphicFramePr>
        <p:xfrm>
          <a:off x="755576" y="1556792"/>
          <a:ext cx="7920880" cy="42701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1687"/>
                <a:gridCol w="2721687"/>
                <a:gridCol w="247750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Плановые показатели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15667,6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15741,3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896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7935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8378,4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8715,8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563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7289,2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7025,5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15857,3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14979,6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4291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3.Дефицит (-)/профицит(+)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-189,7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761,7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бюджетных кредитов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-189,7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761,7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46066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исполнения бюджета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Дубовского сельского поселения Дубовского района 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2017 год  </a:t>
            </a:r>
            <a: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  <a:t/>
            </a:r>
            <a:b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en-US" sz="2400" dirty="0" smtClean="0"/>
              <a:t>                                                                                        </a:t>
            </a:r>
            <a:r>
              <a:rPr lang="ru-RU" sz="2400" dirty="0" smtClean="0"/>
              <a:t>                            </a:t>
            </a: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46059" y="125888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469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Доходы  бюджета  Дубовского  сельского  поселения  Дубовского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 за  2017  год  исполнены в сумме 15 741,3 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</a:endParaRP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140333267"/>
              </p:ext>
            </p:extLst>
          </p:nvPr>
        </p:nvGraphicFramePr>
        <p:xfrm>
          <a:off x="1691680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31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44391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Дубовского сельского поселения Дубовского района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 2017 год</a:t>
            </a:r>
            <a:endParaRPr lang="ru-RU" sz="1600" b="1" dirty="0">
              <a:effectLst>
                <a:reflection blurRad="12700" stA="0" endPos="6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7341930"/>
              </p:ext>
            </p:extLst>
          </p:nvPr>
        </p:nvGraphicFramePr>
        <p:xfrm>
          <a:off x="357158" y="1500174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2922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  <a:effectLst/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 бюджета  Дубовского  сельского  поселения  Дубовского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 2017  год  исполнены в сумме 14 979,6 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448613689"/>
              </p:ext>
            </p:extLst>
          </p:nvPr>
        </p:nvGraphicFramePr>
        <p:xfrm>
          <a:off x="1187624" y="1916832"/>
          <a:ext cx="69847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875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401221"/>
              </p:ext>
            </p:extLst>
          </p:nvPr>
        </p:nvGraphicFramePr>
        <p:xfrm>
          <a:off x="401783" y="1085828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5" cy="6674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Доля   расходов   бюджета   Дубовского  сельского   поселения  Дубовского района  </a:t>
            </a:r>
            <a:b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2017 год</a:t>
            </a:r>
            <a:endParaRPr lang="ru-RU" sz="1200" b="1" dirty="0">
              <a:effectLst>
                <a:reflection blurRad="12700" endPos="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906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5" name="_s3083"/>
          <p:cNvCxnSpPr>
            <a:cxnSpLocks noChangeShapeType="1"/>
          </p:cNvCxnSpPr>
          <p:nvPr/>
        </p:nvCxnSpPr>
        <p:spPr bwMode="auto">
          <a:xfrm rot="10800000">
            <a:off x="4570334" y="1121069"/>
            <a:ext cx="354378" cy="148103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6" name="_s3084"/>
          <p:cNvCxnSpPr>
            <a:cxnSpLocks noChangeShapeType="1"/>
            <a:stCxn id="23564" idx="4"/>
            <a:endCxn id="23560" idx="3"/>
          </p:cNvCxnSpPr>
          <p:nvPr/>
        </p:nvCxnSpPr>
        <p:spPr bwMode="auto">
          <a:xfrm flipV="1">
            <a:off x="4133138" y="1115241"/>
            <a:ext cx="427755" cy="156851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7" name="_s3085"/>
          <p:cNvCxnSpPr>
            <a:cxnSpLocks noChangeShapeType="1"/>
          </p:cNvCxnSpPr>
          <p:nvPr/>
        </p:nvCxnSpPr>
        <p:spPr bwMode="auto">
          <a:xfrm rot="10800000">
            <a:off x="4572695" y="721443"/>
            <a:ext cx="387894" cy="1104364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8" name="_s3086"/>
          <p:cNvCxnSpPr>
            <a:cxnSpLocks noChangeShapeType="1"/>
            <a:stCxn id="23562" idx="4"/>
            <a:endCxn id="23560" idx="3"/>
          </p:cNvCxnSpPr>
          <p:nvPr/>
        </p:nvCxnSpPr>
        <p:spPr bwMode="auto">
          <a:xfrm flipV="1">
            <a:off x="4095845" y="1115241"/>
            <a:ext cx="465048" cy="651090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9" name="_s3087"/>
          <p:cNvCxnSpPr>
            <a:cxnSpLocks noChangeShapeType="1"/>
          </p:cNvCxnSpPr>
          <p:nvPr/>
        </p:nvCxnSpPr>
        <p:spPr bwMode="auto">
          <a:xfrm rot="10800000">
            <a:off x="4572695" y="385413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2616544" y="327643"/>
            <a:ext cx="3973476" cy="78759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/>
              <a:t>Объем расходов на муниципальные целевые программы </a:t>
            </a:r>
            <a:r>
              <a:rPr lang="ru-RU" sz="1200" i="0" dirty="0" smtClean="0"/>
              <a:t>за 2017 год –</a:t>
            </a:r>
          </a:p>
          <a:p>
            <a:pPr algn="ctr" defTabSz="822596"/>
            <a:r>
              <a:rPr lang="ru-RU" sz="1200" i="0" dirty="0" smtClean="0">
                <a:solidFill>
                  <a:srgbClr val="A50021"/>
                </a:solidFill>
              </a:rPr>
              <a:t>8 060,4 тыс. рублей</a:t>
            </a:r>
            <a:endParaRPr lang="ru-RU" sz="1200" i="0" dirty="0">
              <a:solidFill>
                <a:srgbClr val="A50021"/>
              </a:solidFill>
            </a:endParaRPr>
          </a:p>
        </p:txBody>
      </p:sp>
      <p:sp>
        <p:nvSpPr>
          <p:cNvPr id="23561" name="_s3089"/>
          <p:cNvSpPr>
            <a:spLocks noChangeArrowheads="1"/>
          </p:cNvSpPr>
          <p:nvPr/>
        </p:nvSpPr>
        <p:spPr bwMode="auto">
          <a:xfrm>
            <a:off x="4977852" y="2968969"/>
            <a:ext cx="3937559" cy="610030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300" dirty="0"/>
          </a:p>
          <a:p>
            <a:pPr algn="ctr" defTabSz="822596"/>
            <a:r>
              <a:rPr lang="ru-RU" sz="1000" dirty="0">
                <a:latin typeface="Arial" charset="0"/>
              </a:rPr>
              <a:t>муниципальная программа </a:t>
            </a:r>
            <a:r>
              <a:rPr lang="ru-RU" sz="1000" dirty="0" smtClean="0">
                <a:latin typeface="Arial" charset="0"/>
              </a:rPr>
              <a:t>Дубовского </a:t>
            </a:r>
            <a:r>
              <a:rPr lang="ru-RU" sz="1000" dirty="0">
                <a:latin typeface="Arial" charset="0"/>
              </a:rPr>
              <a:t>сельского поселения "Развитие культуры и туризма"</a:t>
            </a:r>
            <a:r>
              <a:rPr lang="ru-RU" sz="1000" dirty="0" smtClean="0"/>
              <a:t>– </a:t>
            </a:r>
          </a:p>
          <a:p>
            <a:pPr algn="ctr" defTabSz="822596"/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942,2</a:t>
            </a:r>
            <a:r>
              <a:rPr lang="ru-RU" sz="1000" dirty="0" smtClean="0">
                <a:solidFill>
                  <a:srgbClr val="A50021"/>
                </a:solidFill>
              </a:rPr>
              <a:t> </a:t>
            </a:r>
            <a:r>
              <a:rPr lang="ru-RU" sz="1000" dirty="0">
                <a:solidFill>
                  <a:srgbClr val="A50021"/>
                </a:solidFill>
              </a:rPr>
              <a:t>тыс. рублей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sp>
        <p:nvSpPr>
          <p:cNvPr id="23562" name="_s3090"/>
          <p:cNvSpPr>
            <a:spLocks noChangeArrowheads="1"/>
          </p:cNvSpPr>
          <p:nvPr/>
        </p:nvSpPr>
        <p:spPr bwMode="auto">
          <a:xfrm>
            <a:off x="224411" y="1266313"/>
            <a:ext cx="3968617" cy="90285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endParaRPr lang="ru-RU" sz="1100" dirty="0">
              <a:latin typeface="Arial" charset="0"/>
            </a:endParaRPr>
          </a:p>
          <a:p>
            <a:pPr algn="ctr" defTabSz="822596"/>
            <a:r>
              <a:rPr lang="ru-RU" sz="1000" dirty="0">
                <a:latin typeface="Arial" charset="0"/>
              </a:rPr>
              <a:t>муниципальная программа </a:t>
            </a:r>
            <a:r>
              <a:rPr lang="ru-RU" sz="1000" dirty="0" smtClean="0">
                <a:latin typeface="Arial" charset="0"/>
              </a:rPr>
              <a:t>Дубовского сельского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поселения "</a:t>
            </a:r>
            <a:r>
              <a:rPr lang="ru-RU" sz="1000" dirty="0">
                <a:latin typeface="Arial" charset="0"/>
              </a:rPr>
              <a:t>Защита </a:t>
            </a:r>
            <a:r>
              <a:rPr lang="ru-RU" sz="1000" dirty="0" smtClean="0">
                <a:latin typeface="Arial" charset="0"/>
              </a:rPr>
              <a:t>населения </a:t>
            </a:r>
            <a:r>
              <a:rPr lang="ru-RU" sz="1000" dirty="0">
                <a:latin typeface="Arial" charset="0"/>
              </a:rPr>
              <a:t>и территории от </a:t>
            </a:r>
            <a:endParaRPr lang="ru-RU" sz="1000" dirty="0" smtClean="0">
              <a:latin typeface="Arial" charset="0"/>
            </a:endParaRPr>
          </a:p>
          <a:p>
            <a:pPr algn="ctr" defTabSz="822596"/>
            <a:r>
              <a:rPr lang="ru-RU" sz="1000" dirty="0" smtClean="0">
                <a:latin typeface="Arial" charset="0"/>
              </a:rPr>
              <a:t>чрезвычайных </a:t>
            </a:r>
            <a:r>
              <a:rPr lang="ru-RU" sz="1000" dirty="0">
                <a:latin typeface="Arial" charset="0"/>
              </a:rPr>
              <a:t>ситуаций, обеспечение </a:t>
            </a:r>
            <a:r>
              <a:rPr lang="ru-RU" sz="1000" dirty="0" smtClean="0">
                <a:latin typeface="Arial" charset="0"/>
              </a:rPr>
              <a:t>пожарной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 </a:t>
            </a:r>
            <a:r>
              <a:rPr lang="ru-RU" sz="1000" dirty="0">
                <a:latin typeface="Arial" charset="0"/>
              </a:rPr>
              <a:t>безопасности и безопасности людей на водных </a:t>
            </a:r>
            <a:endParaRPr lang="ru-RU" sz="1000" dirty="0" smtClean="0">
              <a:latin typeface="Arial" charset="0"/>
            </a:endParaRPr>
          </a:p>
          <a:p>
            <a:pPr algn="ctr" defTabSz="822596"/>
            <a:r>
              <a:rPr lang="ru-RU" sz="1000" dirty="0" smtClean="0">
                <a:latin typeface="Arial" charset="0"/>
              </a:rPr>
              <a:t>объектах</a:t>
            </a:r>
            <a:r>
              <a:rPr lang="ru-RU" sz="1000" dirty="0">
                <a:latin typeface="Arial" charset="0"/>
              </a:rPr>
              <a:t>"–</a:t>
            </a:r>
            <a:r>
              <a:rPr lang="ru-RU" sz="1000" dirty="0" smtClean="0">
                <a:solidFill>
                  <a:srgbClr val="A50021"/>
                </a:solidFill>
                <a:latin typeface="Arial" charset="0"/>
              </a:rPr>
              <a:t> 4,1 </a:t>
            </a:r>
            <a:r>
              <a:rPr lang="ru-RU" sz="1000" dirty="0">
                <a:solidFill>
                  <a:srgbClr val="A50021"/>
                </a:solidFill>
                <a:latin typeface="Arial" charset="0"/>
              </a:rPr>
              <a:t>тыс. рублей</a:t>
            </a:r>
          </a:p>
          <a:p>
            <a:pPr algn="ctr" defTabSz="822596"/>
            <a:r>
              <a:rPr lang="ru-RU" sz="1000" dirty="0">
                <a:solidFill>
                  <a:srgbClr val="A50021"/>
                </a:solidFill>
                <a:latin typeface="Arial" charset="0"/>
              </a:rPr>
              <a:t> </a:t>
            </a:r>
          </a:p>
        </p:txBody>
      </p:sp>
      <p:sp>
        <p:nvSpPr>
          <p:cNvPr id="23563" name="_s3091"/>
          <p:cNvSpPr>
            <a:spLocks noChangeArrowheads="1"/>
          </p:cNvSpPr>
          <p:nvPr/>
        </p:nvSpPr>
        <p:spPr bwMode="auto">
          <a:xfrm>
            <a:off x="4930667" y="1183801"/>
            <a:ext cx="3973476" cy="98948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000" dirty="0">
                <a:latin typeface="Arial" charset="0"/>
              </a:rPr>
              <a:t>муниципальная программа </a:t>
            </a:r>
            <a:endParaRPr lang="ru-RU" sz="1000" dirty="0" smtClean="0">
              <a:latin typeface="Arial" charset="0"/>
            </a:endParaRPr>
          </a:p>
          <a:p>
            <a:pPr algn="ctr" defTabSz="822596"/>
            <a:r>
              <a:rPr lang="ru-RU" sz="1000" dirty="0" smtClean="0">
                <a:latin typeface="Arial" charset="0"/>
              </a:rPr>
              <a:t>Дубовского сельского </a:t>
            </a:r>
            <a:r>
              <a:rPr lang="ru-RU" sz="1000" dirty="0">
                <a:latin typeface="Arial" charset="0"/>
              </a:rPr>
              <a:t>поселения </a:t>
            </a:r>
            <a:endParaRPr lang="ru-RU" sz="1000" dirty="0" smtClean="0">
              <a:latin typeface="Arial" charset="0"/>
            </a:endParaRPr>
          </a:p>
          <a:p>
            <a:pPr algn="ctr" defTabSz="822596"/>
            <a:r>
              <a:rPr lang="ru-RU" sz="1000" dirty="0" smtClean="0">
                <a:latin typeface="Arial" charset="0"/>
              </a:rPr>
              <a:t>"</a:t>
            </a:r>
            <a:r>
              <a:rPr lang="ru-RU" sz="1000" dirty="0">
                <a:latin typeface="Arial" charset="0"/>
              </a:rPr>
              <a:t>Обеспечение качественными </a:t>
            </a:r>
            <a:r>
              <a:rPr lang="ru-RU" sz="1000" dirty="0" smtClean="0">
                <a:latin typeface="Arial" charset="0"/>
              </a:rPr>
              <a:t>жилищно-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коммунальными </a:t>
            </a:r>
            <a:r>
              <a:rPr lang="ru-RU" sz="1000" dirty="0">
                <a:latin typeface="Arial" charset="0"/>
              </a:rPr>
              <a:t>услугами населения </a:t>
            </a:r>
            <a:endParaRPr lang="ru-RU" sz="1000" dirty="0" smtClean="0">
              <a:latin typeface="Arial" charset="0"/>
            </a:endParaRPr>
          </a:p>
          <a:p>
            <a:pPr algn="ctr" defTabSz="822596"/>
            <a:r>
              <a:rPr lang="ru-RU" sz="1000" dirty="0" smtClean="0">
                <a:latin typeface="Arial" charset="0"/>
              </a:rPr>
              <a:t>Дубовского сельского поселения» -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2 382,1 </a:t>
            </a:r>
            <a:r>
              <a:rPr lang="ru-RU" sz="1000" dirty="0">
                <a:solidFill>
                  <a:srgbClr val="A50021"/>
                </a:solidFill>
                <a:latin typeface="Arial" charset="0"/>
              </a:rPr>
              <a:t>тыс.рубле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й</a:t>
            </a:r>
          </a:p>
        </p:txBody>
      </p:sp>
      <p:sp>
        <p:nvSpPr>
          <p:cNvPr id="23564" name="_s3092"/>
          <p:cNvSpPr>
            <a:spLocks noChangeArrowheads="1"/>
          </p:cNvSpPr>
          <p:nvPr/>
        </p:nvSpPr>
        <p:spPr bwMode="auto">
          <a:xfrm>
            <a:off x="239941" y="2277873"/>
            <a:ext cx="3972085" cy="73288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lvl="0" algn="ctr" defTabSz="822596"/>
            <a:r>
              <a:rPr lang="ru-RU" sz="1000" dirty="0">
                <a:solidFill>
                  <a:prstClr val="black"/>
                </a:solidFill>
                <a:latin typeface="Arial" charset="0"/>
              </a:rPr>
              <a:t>муниципальная программа </a:t>
            </a: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Дубовского </a:t>
            </a:r>
            <a:r>
              <a:rPr lang="ru-RU" sz="1000" dirty="0">
                <a:solidFill>
                  <a:prstClr val="black"/>
                </a:solidFill>
                <a:latin typeface="Arial" charset="0"/>
              </a:rPr>
              <a:t>сельского поселения</a:t>
            </a:r>
          </a:p>
          <a:p>
            <a:pPr lvl="0" algn="ctr" defTabSz="822596"/>
            <a:r>
              <a:rPr lang="ru-RU" sz="1000" dirty="0">
                <a:solidFill>
                  <a:prstClr val="black"/>
                </a:solidFill>
                <a:latin typeface="Arial" charset="0"/>
              </a:rPr>
              <a:t> "Муниципальная политика"– </a:t>
            </a: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152,8</a:t>
            </a:r>
            <a:r>
              <a:rPr lang="ru-RU" sz="10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1000" dirty="0">
                <a:solidFill>
                  <a:srgbClr val="A50021"/>
                </a:solidFill>
                <a:latin typeface="Arial" charset="0"/>
              </a:rPr>
              <a:t>тыс. рублей</a:t>
            </a:r>
            <a:r>
              <a:rPr lang="ru-RU" sz="1000" dirty="0">
                <a:solidFill>
                  <a:prstClr val="black"/>
                </a:solidFill>
                <a:latin typeface="Arial" charset="0"/>
              </a:rPr>
              <a:t>    </a:t>
            </a:r>
          </a:p>
        </p:txBody>
      </p:sp>
      <p:sp>
        <p:nvSpPr>
          <p:cNvPr id="23565" name="_s3093"/>
          <p:cNvSpPr>
            <a:spLocks noChangeArrowheads="1"/>
          </p:cNvSpPr>
          <p:nvPr/>
        </p:nvSpPr>
        <p:spPr bwMode="auto">
          <a:xfrm>
            <a:off x="4940400" y="2294605"/>
            <a:ext cx="3963743" cy="61499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муниципальная программа </a:t>
            </a:r>
            <a:r>
              <a:rPr lang="ru-RU" sz="1100" dirty="0" smtClean="0">
                <a:latin typeface="Arial" charset="0"/>
              </a:rPr>
              <a:t>Дубовского сельского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 </a:t>
            </a:r>
            <a:r>
              <a:rPr lang="ru-RU" sz="1000" dirty="0">
                <a:latin typeface="Arial" charset="0"/>
              </a:rPr>
              <a:t>поселения </a:t>
            </a:r>
            <a:r>
              <a:rPr lang="ru-RU" sz="1000" dirty="0" smtClean="0">
                <a:latin typeface="Arial" charset="0"/>
              </a:rPr>
              <a:t>"</a:t>
            </a:r>
            <a:r>
              <a:rPr lang="ru-RU" sz="1000" dirty="0">
                <a:latin typeface="Arial" charset="0"/>
              </a:rPr>
              <a:t>Охрана окружающей среды </a:t>
            </a:r>
            <a:r>
              <a:rPr lang="ru-RU" sz="1000" dirty="0" smtClean="0">
                <a:latin typeface="Arial" charset="0"/>
              </a:rPr>
              <a:t>и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рациональное </a:t>
            </a:r>
            <a:r>
              <a:rPr lang="ru-RU" sz="1000" dirty="0">
                <a:latin typeface="Arial" charset="0"/>
              </a:rPr>
              <a:t>природопользование"–</a:t>
            </a:r>
            <a:r>
              <a:rPr lang="ru-RU" sz="1000" i="0" dirty="0" smtClean="0"/>
              <a:t> </a:t>
            </a:r>
            <a:r>
              <a:rPr lang="ru-RU" sz="1000" dirty="0" smtClean="0">
                <a:solidFill>
                  <a:srgbClr val="A50021"/>
                </a:solidFill>
                <a:latin typeface="Arial" charset="0"/>
              </a:rPr>
              <a:t>3 038,0</a:t>
            </a:r>
            <a:r>
              <a:rPr lang="ru-RU" sz="1000" i="0" dirty="0" smtClean="0">
                <a:solidFill>
                  <a:srgbClr val="A50021"/>
                </a:solidFill>
              </a:rPr>
              <a:t> </a:t>
            </a:r>
            <a:r>
              <a:rPr lang="ru-RU" sz="1000" dirty="0" smtClean="0">
                <a:solidFill>
                  <a:srgbClr val="A50021"/>
                </a:solidFill>
              </a:rPr>
              <a:t>тыс. рублей</a:t>
            </a:r>
            <a:endParaRPr lang="ru-RU" sz="1000" dirty="0">
              <a:solidFill>
                <a:srgbClr val="A50021"/>
              </a:solidFill>
            </a:endParaRPr>
          </a:p>
        </p:txBody>
      </p:sp>
      <p:sp>
        <p:nvSpPr>
          <p:cNvPr id="23566" name="_s3094"/>
          <p:cNvSpPr>
            <a:spLocks noChangeArrowheads="1"/>
          </p:cNvSpPr>
          <p:nvPr/>
        </p:nvSpPr>
        <p:spPr bwMode="auto">
          <a:xfrm>
            <a:off x="5002476" y="3710491"/>
            <a:ext cx="3857652" cy="568269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000" dirty="0">
                <a:latin typeface="Arial" charset="0"/>
              </a:rPr>
              <a:t>муниципальная </a:t>
            </a:r>
            <a:r>
              <a:rPr lang="ru-RU" sz="1000" dirty="0" smtClean="0">
                <a:latin typeface="Arial" charset="0"/>
              </a:rPr>
              <a:t>программа Дубовского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 </a:t>
            </a:r>
            <a:r>
              <a:rPr lang="ru-RU" sz="1000" dirty="0">
                <a:latin typeface="Arial" charset="0"/>
              </a:rPr>
              <a:t>сельского поселения </a:t>
            </a:r>
            <a:r>
              <a:rPr lang="ru-RU" sz="1000" dirty="0" smtClean="0">
                <a:latin typeface="Arial" charset="0"/>
              </a:rPr>
              <a:t>"Управление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 муниципальным имуществом"– </a:t>
            </a:r>
            <a:r>
              <a:rPr lang="ru-RU" sz="1000" dirty="0" smtClean="0">
                <a:solidFill>
                  <a:srgbClr val="A50021"/>
                </a:solidFill>
                <a:latin typeface="Arial" charset="0"/>
              </a:rPr>
              <a:t>111,4 тыс. рублей</a:t>
            </a:r>
            <a:r>
              <a:rPr lang="ru-RU" sz="1000" dirty="0" smtClean="0">
                <a:latin typeface="Arial" charset="0"/>
              </a:rPr>
              <a:t>   </a:t>
            </a:r>
            <a:r>
              <a:rPr lang="ru-RU" sz="1000" b="0" i="0" dirty="0" smtClean="0">
                <a:latin typeface="Arial" charset="0"/>
              </a:rPr>
              <a:t> </a:t>
            </a:r>
            <a:endParaRPr lang="ru-RU" sz="1000" b="0" i="0" dirty="0">
              <a:latin typeface="Arial" charset="0"/>
            </a:endParaRPr>
          </a:p>
        </p:txBody>
      </p:sp>
      <p:sp>
        <p:nvSpPr>
          <p:cNvPr id="23567" name="Text Box 147"/>
          <p:cNvSpPr txBox="1">
            <a:spLocks noChangeArrowheads="1"/>
          </p:cNvSpPr>
          <p:nvPr/>
        </p:nvSpPr>
        <p:spPr bwMode="auto">
          <a:xfrm>
            <a:off x="8230573" y="2679559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68" name="Text Box 148"/>
          <p:cNvSpPr txBox="1">
            <a:spLocks noChangeArrowheads="1"/>
          </p:cNvSpPr>
          <p:nvPr/>
        </p:nvSpPr>
        <p:spPr bwMode="auto">
          <a:xfrm>
            <a:off x="410139" y="1665906"/>
            <a:ext cx="759104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69" name="Text Box 149"/>
          <p:cNvSpPr txBox="1">
            <a:spLocks noChangeArrowheads="1"/>
          </p:cNvSpPr>
          <p:nvPr/>
        </p:nvSpPr>
        <p:spPr bwMode="auto">
          <a:xfrm>
            <a:off x="346185" y="2679559"/>
            <a:ext cx="827228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0" name="Text Box 151"/>
          <p:cNvSpPr txBox="1">
            <a:spLocks noChangeArrowheads="1"/>
          </p:cNvSpPr>
          <p:nvPr/>
        </p:nvSpPr>
        <p:spPr bwMode="auto">
          <a:xfrm>
            <a:off x="410139" y="5701801"/>
            <a:ext cx="696540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1" name="Text Box 152"/>
          <p:cNvSpPr txBox="1">
            <a:spLocks noChangeArrowheads="1"/>
          </p:cNvSpPr>
          <p:nvPr/>
        </p:nvSpPr>
        <p:spPr bwMode="auto">
          <a:xfrm>
            <a:off x="8230573" y="686808"/>
            <a:ext cx="629806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2" name="Text Box 153"/>
          <p:cNvSpPr txBox="1">
            <a:spLocks noChangeArrowheads="1"/>
          </p:cNvSpPr>
          <p:nvPr/>
        </p:nvSpPr>
        <p:spPr bwMode="auto">
          <a:xfrm>
            <a:off x="8230573" y="1717740"/>
            <a:ext cx="625635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3" name="Text Box 154"/>
          <p:cNvSpPr txBox="1">
            <a:spLocks noChangeArrowheads="1"/>
          </p:cNvSpPr>
          <p:nvPr/>
        </p:nvSpPr>
        <p:spPr bwMode="auto">
          <a:xfrm>
            <a:off x="8230573" y="3710491"/>
            <a:ext cx="629806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4" name="Text Box 155"/>
          <p:cNvSpPr txBox="1">
            <a:spLocks noChangeArrowheads="1"/>
          </p:cNvSpPr>
          <p:nvPr/>
        </p:nvSpPr>
        <p:spPr bwMode="auto">
          <a:xfrm>
            <a:off x="8230573" y="4738543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5" name="Text Box 156"/>
          <p:cNvSpPr txBox="1">
            <a:spLocks noChangeArrowheads="1"/>
          </p:cNvSpPr>
          <p:nvPr/>
        </p:nvSpPr>
        <p:spPr bwMode="auto">
          <a:xfrm>
            <a:off x="8271945" y="5701802"/>
            <a:ext cx="629806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9" name="Text Box 150"/>
          <p:cNvSpPr txBox="1">
            <a:spLocks noChangeArrowheads="1"/>
          </p:cNvSpPr>
          <p:nvPr/>
        </p:nvSpPr>
        <p:spPr bwMode="auto">
          <a:xfrm>
            <a:off x="8190654" y="4408817"/>
            <a:ext cx="696540" cy="60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</p:txBody>
      </p:sp>
      <p:sp>
        <p:nvSpPr>
          <p:cNvPr id="64" name="_s3089"/>
          <p:cNvSpPr>
            <a:spLocks noChangeArrowheads="1"/>
          </p:cNvSpPr>
          <p:nvPr/>
        </p:nvSpPr>
        <p:spPr bwMode="auto">
          <a:xfrm>
            <a:off x="244187" y="3131732"/>
            <a:ext cx="3967839" cy="655755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2596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муниципальная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000" dirty="0" smtClean="0">
                <a:latin typeface="Arial" charset="0"/>
              </a:rPr>
              <a:t>Дубовского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сельского поселения "Развитие транспортной системы"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pPr algn="ctr" defTabSz="822596"/>
            <a:r>
              <a:rPr lang="ru-RU" sz="1000" dirty="0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566,4 </a:t>
            </a:r>
            <a:r>
              <a:rPr lang="ru-RU" sz="1000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cxnSp>
        <p:nvCxnSpPr>
          <p:cNvPr id="69" name="_s3082"/>
          <p:cNvCxnSpPr>
            <a:cxnSpLocks noChangeShapeType="1"/>
          </p:cNvCxnSpPr>
          <p:nvPr/>
        </p:nvCxnSpPr>
        <p:spPr bwMode="auto">
          <a:xfrm flipV="1">
            <a:off x="4185466" y="1124396"/>
            <a:ext cx="379943" cy="2663091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76" name="_s3087"/>
          <p:cNvCxnSpPr>
            <a:cxnSpLocks noChangeShapeType="1"/>
          </p:cNvCxnSpPr>
          <p:nvPr/>
        </p:nvCxnSpPr>
        <p:spPr bwMode="auto">
          <a:xfrm rot="10800000">
            <a:off x="4578463" y="1474832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54" name="_s3088"/>
          <p:cNvSpPr>
            <a:spLocks noChangeArrowheads="1"/>
          </p:cNvSpPr>
          <p:nvPr/>
        </p:nvSpPr>
        <p:spPr bwMode="auto">
          <a:xfrm>
            <a:off x="798933" y="5926888"/>
            <a:ext cx="3973476" cy="78581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 smtClean="0"/>
              <a:t>Непрограммные расходы за 2017 год –</a:t>
            </a:r>
          </a:p>
          <a:p>
            <a:pPr algn="ctr" defTabSz="822596"/>
            <a:r>
              <a:rPr lang="ru-RU" sz="1200" i="0" dirty="0" smtClean="0">
                <a:solidFill>
                  <a:srgbClr val="A50021"/>
                </a:solidFill>
              </a:rPr>
              <a:t>6 919,2  тыс. рублей</a:t>
            </a:r>
            <a:endParaRPr lang="ru-RU" sz="1200" i="0" dirty="0">
              <a:solidFill>
                <a:srgbClr val="A50021"/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316634" y="5926888"/>
            <a:ext cx="2664296" cy="82354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Всего расходов за 2017 год- 14 979,6 тыс. руб.</a:t>
            </a:r>
            <a:endParaRPr lang="ru-RU" sz="12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4276134" y="5549898"/>
            <a:ext cx="943938" cy="687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/>
          <p:nvPr/>
        </p:nvCxnSpPr>
        <p:spPr>
          <a:xfrm rot="16200000" flipV="1">
            <a:off x="2715346" y="2837035"/>
            <a:ext cx="4577405" cy="115212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альтернативный процесс 14"/>
          <p:cNvSpPr/>
          <p:nvPr/>
        </p:nvSpPr>
        <p:spPr>
          <a:xfrm>
            <a:off x="3498259" y="1036538"/>
            <a:ext cx="864096" cy="2945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53,8 %</a:t>
            </a:r>
            <a:endParaRPr lang="ru-RU" sz="1000" b="1" dirty="0"/>
          </a:p>
        </p:txBody>
      </p:sp>
      <p:sp>
        <p:nvSpPr>
          <p:cNvPr id="66" name="Блок-схема: альтернативный процесс 65"/>
          <p:cNvSpPr/>
          <p:nvPr/>
        </p:nvSpPr>
        <p:spPr>
          <a:xfrm>
            <a:off x="4306901" y="5583227"/>
            <a:ext cx="864096" cy="2945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46,2 %</a:t>
            </a:r>
            <a:endParaRPr lang="ru-RU" sz="1000" b="1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745576"/>
              </p:ext>
            </p:extLst>
          </p:nvPr>
        </p:nvGraphicFramePr>
        <p:xfrm>
          <a:off x="224411" y="3861048"/>
          <a:ext cx="3915541" cy="54864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915541"/>
              </a:tblGrid>
              <a:tr h="4766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</a:t>
                      </a:r>
                      <a:r>
                        <a:rPr lang="ru-RU" sz="1000" dirty="0" smtClean="0">
                          <a:latin typeface="Arial" charset="0"/>
                        </a:rPr>
                        <a:t>Дубовского</a:t>
                      </a: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сельского поселения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 Содействие занятости населения» –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337,0 тыс. руб.</a:t>
                      </a:r>
                      <a:endParaRPr lang="ru-RU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76275"/>
              </p:ext>
            </p:extLst>
          </p:nvPr>
        </p:nvGraphicFramePr>
        <p:xfrm>
          <a:off x="5000628" y="4437112"/>
          <a:ext cx="3857652" cy="57356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857652"/>
              </a:tblGrid>
              <a:tr h="57356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</a:t>
                      </a:r>
                      <a:r>
                        <a:rPr lang="ru-RU" sz="1000" dirty="0" smtClean="0">
                          <a:latin typeface="Arial" charset="0"/>
                        </a:rPr>
                        <a:t>Дубовского</a:t>
                      </a: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сельского поселения  «Управление муниципальными финансами» </a:t>
                      </a:r>
                      <a:r>
                        <a:rPr lang="ru-RU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495,6 </a:t>
                      </a:r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руб.</a:t>
                      </a:r>
                      <a:endParaRPr lang="ru-RU" sz="10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33830"/>
              </p:ext>
            </p:extLst>
          </p:nvPr>
        </p:nvGraphicFramePr>
        <p:xfrm>
          <a:off x="224411" y="4509119"/>
          <a:ext cx="3961055" cy="5943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961055"/>
              </a:tblGrid>
              <a:tr h="52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Дубовского сельского поселения « Развитие физической культуры и спорта»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- 18,0 тыс. рублей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20245"/>
              </p:ext>
            </p:extLst>
          </p:nvPr>
        </p:nvGraphicFramePr>
        <p:xfrm>
          <a:off x="5002476" y="5085184"/>
          <a:ext cx="3890004" cy="4114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890004"/>
              </a:tblGrid>
              <a:tr h="22331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Дубовского сельского поселения « </a:t>
                      </a:r>
                      <a:r>
                        <a:rPr lang="ru-RU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Энергоэффективность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и развитие энергетики2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3,0 тыс. рублей</a:t>
                      </a:r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465797"/>
              </p:ext>
            </p:extLst>
          </p:nvPr>
        </p:nvGraphicFramePr>
        <p:xfrm>
          <a:off x="239941" y="5157192"/>
          <a:ext cx="3900011" cy="6781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900011"/>
              </a:tblGrid>
              <a:tr h="576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Дубовского сельского поселения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« Доступная </a:t>
                      </a: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среда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» - </a:t>
                      </a:r>
                      <a:r>
                        <a:rPr lang="ru-RU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9,8 тыс. рублей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4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</TotalTime>
  <Words>538</Words>
  <Application>Microsoft Office PowerPoint</Application>
  <PresentationFormat>Экран (4:3)</PresentationFormat>
  <Paragraphs>125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Отчёт об исполнении бюджета  Дубовского сельского поселения Дубовского района  за 2017год</vt:lpstr>
      <vt:lpstr>    Основные параметры исполнения бюджета Дубовского сельского поселения Дубовского района  за 2017 год                                                                                                                        </vt:lpstr>
      <vt:lpstr>Доходы  бюджета  Дубовского  сельского  поселения  Дубовского района  за  2017  год  исполнены в сумме 15 741,3 тыс. рублей</vt:lpstr>
      <vt:lpstr>Поступление собственных доходов в бюджет  Дубовского сельского поселения Дубовского района  за  2017 год</vt:lpstr>
      <vt:lpstr>Расходы  бюджета  Дубовского  сельского  поселения  Дубовского  района  за  2017  год  исполнены в сумме 14 979,6 тыс. рублей</vt:lpstr>
      <vt:lpstr>Доля   расходов   бюджета   Дубовского  сельского   поселения  Дубовского района   за 2017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cp:lastModifiedBy>1</cp:lastModifiedBy>
  <cp:revision>137</cp:revision>
  <dcterms:modified xsi:type="dcterms:W3CDTF">2018-05-14T06:14:47Z</dcterms:modified>
</cp:coreProperties>
</file>