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44.8</c:v>
                </c:pt>
                <c:pt idx="1">
                  <c:v>0.1</c:v>
                </c:pt>
                <c:pt idx="2">
                  <c:v>55.1</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69"/>
          </c:dPt>
          <c:dPt>
            <c:idx val="2"/>
            <c:bubble3D val="0"/>
            <c:explosion val="36"/>
          </c:dPt>
          <c:dPt>
            <c:idx val="3"/>
            <c:bubble3D val="0"/>
            <c:explosion val="4"/>
          </c:dPt>
          <c:cat>
            <c:strRef>
              <c:f>Лист1!$A$2:$A$5</c:f>
              <c:strCache>
                <c:ptCount val="3"/>
                <c:pt idx="0">
                  <c:v>НДФЛ</c:v>
                </c:pt>
                <c:pt idx="1">
                  <c:v>Налог на имущество физических лиц</c:v>
                </c:pt>
                <c:pt idx="2">
                  <c:v>Земельный налог</c:v>
                </c:pt>
              </c:strCache>
            </c:strRef>
          </c:cat>
          <c:val>
            <c:numRef>
              <c:f>Лист1!$B$2:$B$5</c:f>
              <c:numCache>
                <c:formatCode>General</c:formatCode>
                <c:ptCount val="4"/>
                <c:pt idx="0">
                  <c:v>3758.8</c:v>
                </c:pt>
                <c:pt idx="1">
                  <c:v>1458.9</c:v>
                </c:pt>
                <c:pt idx="2">
                  <c:v>1616.6</c:v>
                </c:pt>
                <c:pt idx="3">
                  <c:v>0</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1.2484371173354309E-2"/>
          <c:y val="0.66799164712778536"/>
          <c:w val="0.925921295162475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76"/>
        </c:manualLayout>
      </c:layout>
      <c:pie3DChart>
        <c:varyColors val="1"/>
        <c:ser>
          <c:idx val="0"/>
          <c:order val="0"/>
          <c:tx>
            <c:strRef>
              <c:f>Лист1!$B$1</c:f>
              <c:strCache>
                <c:ptCount val="1"/>
                <c:pt idx="0">
                  <c:v>Структура неналоговых доходов</c:v>
                </c:pt>
              </c:strCache>
            </c:strRef>
          </c:tx>
          <c:dLbls>
            <c:dLbl>
              <c:idx val="0"/>
              <c:layout>
                <c:manualLayout>
                  <c:x val="6.8742709244677763E-2"/>
                  <c:y val="-2.6013935758030262E-2"/>
                </c:manualLayout>
              </c:layout>
              <c:showLegendKey val="0"/>
              <c:showVal val="1"/>
              <c:showCatName val="0"/>
              <c:showSerName val="0"/>
              <c:showPercent val="0"/>
              <c:showBubbleSize val="0"/>
            </c:dLbl>
            <c:dLbl>
              <c:idx val="1"/>
              <c:layout>
                <c:manualLayout>
                  <c:x val="-0.24941550402607027"/>
                  <c:y val="2.6660617956029611E-2"/>
                </c:manualLayout>
              </c:layout>
              <c:showLegendKey val="0"/>
              <c:showVal val="1"/>
              <c:showCatName val="0"/>
              <c:showSerName val="0"/>
              <c:showPercent val="0"/>
              <c:showBubbleSize val="0"/>
            </c:dLbl>
            <c:dLbl>
              <c:idx val="2"/>
              <c:layout>
                <c:manualLayout>
                  <c:x val="-5.7229512977544465E-2"/>
                  <c:y val="-1.4419760029996242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Лист1!$A$2:$A$3</c:f>
              <c:strCache>
                <c:ptCount val="2"/>
                <c:pt idx="0">
                  <c:v>Платежи от государственных и муниципальных предприятий
</c:v>
                </c:pt>
                <c:pt idx="1">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Лист1!$B$2:$B$3</c:f>
              <c:numCache>
                <c:formatCode>General</c:formatCode>
                <c:ptCount val="2"/>
                <c:pt idx="0">
                  <c:v>4.5</c:v>
                </c:pt>
                <c:pt idx="1">
                  <c:v>14.2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58E-2"/>
          <c:y val="0.1432631159730372"/>
          <c:w val="0.88494660600384634"/>
          <c:h val="0.62133148892720769"/>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28E-2"/>
                  <c:y val="-3.3950443694538104E-2"/>
                </c:manualLayout>
              </c:layout>
              <c:showLegendKey val="0"/>
              <c:showVal val="1"/>
              <c:showCatName val="0"/>
              <c:showSerName val="0"/>
              <c:showPercent val="0"/>
              <c:showBubbleSize val="0"/>
            </c:dLbl>
            <c:dLbl>
              <c:idx val="1"/>
              <c:layout>
                <c:manualLayout>
                  <c:x val="0"/>
                  <c:y val="0.33843411420544411"/>
                </c:manualLayout>
              </c:layout>
              <c:showLegendKey val="0"/>
              <c:showVal val="1"/>
              <c:showCatName val="0"/>
              <c:showSerName val="0"/>
              <c:showPercent val="0"/>
              <c:showBubbleSize val="0"/>
            </c:dLbl>
            <c:dLbl>
              <c:idx val="2"/>
              <c:layout>
                <c:manualLayout>
                  <c:x val="-6.417395742198892E-2"/>
                  <c:y val="-9.3784839395075731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5823.7</c:v>
                </c:pt>
                <c:pt idx="1">
                  <c:v>346.9</c:v>
                </c:pt>
                <c:pt idx="2">
                  <c:v>2229</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4444444444442"/>
          <c:y val="4.0716612377850174E-2"/>
          <c:w val="0.43221202854230378"/>
          <c:h val="0.93973941368078284"/>
        </c:manualLayout>
      </c:layout>
      <c:barChart>
        <c:barDir val="bar"/>
        <c:grouping val="clustered"/>
        <c:varyColors val="0"/>
        <c:ser>
          <c:idx val="0"/>
          <c:order val="0"/>
          <c:tx>
            <c:strRef>
              <c:f>'Структура расходов по отраслям'!$B$4</c:f>
              <c:strCache>
                <c:ptCount val="1"/>
                <c:pt idx="0">
                  <c:v>2018</c:v>
                </c:pt>
              </c:strCache>
            </c:strRef>
          </c:tx>
          <c:spPr>
            <a:solidFill>
              <a:srgbClr val="FF0000"/>
            </a:solidFill>
            <a:ln w="11722">
              <a:solidFill>
                <a:srgbClr val="000080"/>
              </a:solidFill>
              <a:prstDash val="solid"/>
            </a:ln>
          </c:spPr>
          <c:invertIfNegative val="0"/>
          <c:dLbls>
            <c:dLbl>
              <c:idx val="0"/>
              <c:layout/>
              <c:tx>
                <c:rich>
                  <a:bodyPr/>
                  <a:lstStyle/>
                  <a:p>
                    <a:r>
                      <a:rPr lang="ru-RU" dirty="0" smtClean="0"/>
                      <a:t>6828,9</a:t>
                    </a:r>
                    <a:endParaRPr lang="en-US" dirty="0"/>
                  </a:p>
                </c:rich>
              </c:tx>
              <c:showLegendKey val="0"/>
              <c:showVal val="1"/>
              <c:showCatName val="0"/>
              <c:showSerName val="0"/>
              <c:showPercent val="0"/>
              <c:showBubbleSize val="0"/>
            </c:dLbl>
            <c:dLbl>
              <c:idx val="1"/>
              <c:layout>
                <c:manualLayout>
                  <c:x val="5.5672548773450983E-17"/>
                  <c:y val="9.2928409702025583E-17"/>
                </c:manualLayout>
              </c:layout>
              <c:tx>
                <c:rich>
                  <a:bodyPr/>
                  <a:lstStyle/>
                  <a:p>
                    <a:r>
                      <a:rPr lang="ru-RU" smtClean="0"/>
                      <a:t>346,7</a:t>
                    </a:r>
                    <a:endParaRPr lang="en-US"/>
                  </a:p>
                </c:rich>
              </c:tx>
              <c:showLegendKey val="0"/>
              <c:showVal val="1"/>
              <c:showCatName val="0"/>
              <c:showSerName val="0"/>
              <c:showPercent val="0"/>
              <c:showBubbleSize val="0"/>
            </c:dLbl>
            <c:dLbl>
              <c:idx val="2"/>
              <c:layout/>
              <c:tx>
                <c:rich>
                  <a:bodyPr/>
                  <a:lstStyle/>
                  <a:p>
                    <a:r>
                      <a:rPr lang="ru-RU" smtClean="0"/>
                      <a:t>9,0</a:t>
                    </a:r>
                    <a:endParaRPr lang="en-US"/>
                  </a:p>
                </c:rich>
              </c:tx>
              <c:showLegendKey val="0"/>
              <c:showVal val="1"/>
              <c:showCatName val="0"/>
              <c:showSerName val="0"/>
              <c:showPercent val="0"/>
              <c:showBubbleSize val="0"/>
            </c:dLbl>
            <c:dLbl>
              <c:idx val="3"/>
              <c:layout/>
              <c:tx>
                <c:rich>
                  <a:bodyPr/>
                  <a:lstStyle/>
                  <a:p>
                    <a:r>
                      <a:rPr lang="ru-RU" dirty="0" smtClean="0"/>
                      <a:t>794,4</a:t>
                    </a:r>
                    <a:endParaRPr lang="en-US" dirty="0"/>
                  </a:p>
                </c:rich>
              </c:tx>
              <c:showLegendKey val="0"/>
              <c:showVal val="1"/>
              <c:showCatName val="0"/>
              <c:showSerName val="0"/>
              <c:showPercent val="0"/>
              <c:showBubbleSize val="0"/>
            </c:dLbl>
            <c:dLbl>
              <c:idx val="4"/>
              <c:layout/>
              <c:tx>
                <c:rich>
                  <a:bodyPr/>
                  <a:lstStyle/>
                  <a:p>
                    <a:r>
                      <a:rPr lang="ru-RU" dirty="0" smtClean="0"/>
                      <a:t>5720,3</a:t>
                    </a:r>
                    <a:endParaRPr lang="en-US" dirty="0"/>
                  </a:p>
                </c:rich>
              </c:tx>
              <c:showLegendKey val="0"/>
              <c:showVal val="1"/>
              <c:showCatName val="0"/>
              <c:showSerName val="0"/>
              <c:showPercent val="0"/>
              <c:showBubbleSize val="0"/>
            </c:dLbl>
            <c:dLbl>
              <c:idx val="5"/>
              <c:layout/>
              <c:tx>
                <c:rich>
                  <a:bodyPr/>
                  <a:lstStyle/>
                  <a:p>
                    <a:r>
                      <a:rPr lang="ru-RU" dirty="0" smtClean="0"/>
                      <a:t>1383,5</a:t>
                    </a:r>
                    <a:endParaRPr lang="en-US" dirty="0"/>
                  </a:p>
                </c:rich>
              </c:tx>
              <c:showLegendKey val="0"/>
              <c:showVal val="1"/>
              <c:showCatName val="0"/>
              <c:showSerName val="0"/>
              <c:showPercent val="0"/>
              <c:showBubbleSize val="0"/>
            </c:dLbl>
            <c:dLbl>
              <c:idx val="6"/>
              <c:layout/>
              <c:tx>
                <c:rich>
                  <a:bodyPr/>
                  <a:lstStyle/>
                  <a:p>
                    <a:r>
                      <a:rPr lang="ru-RU" dirty="0" smtClean="0"/>
                      <a:t>118,5</a:t>
                    </a:r>
                    <a:endParaRPr lang="en-US" dirty="0"/>
                  </a:p>
                </c:rich>
              </c:tx>
              <c:showLegendKey val="0"/>
              <c:showVal val="1"/>
              <c:showCatName val="0"/>
              <c:showSerName val="0"/>
              <c:showPercent val="0"/>
              <c:showBubbleSize val="0"/>
            </c:dLbl>
            <c:spPr>
              <a:noFill/>
              <a:ln w="23444">
                <a:noFill/>
              </a:ln>
            </c:spPr>
            <c:txPr>
              <a:bodyPr/>
              <a:lstStyle/>
              <a:p>
                <a:pPr>
                  <a:defRPr sz="1661"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'Структура расходов по отраслям'!$A$5:$A$11</c:f>
              <c:strCache>
                <c:ptCount val="7"/>
                <c:pt idx="0">
                  <c:v>Общегосударственные вопросы</c:v>
                </c:pt>
                <c:pt idx="1">
                  <c:v>Национальная оборона</c:v>
                </c:pt>
                <c:pt idx="2">
                  <c:v>Развитие спорта</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6828.9</c:v>
                </c:pt>
                <c:pt idx="1">
                  <c:v>346.7</c:v>
                </c:pt>
                <c:pt idx="2">
                  <c:v>9</c:v>
                </c:pt>
                <c:pt idx="3">
                  <c:v>794.4</c:v>
                </c:pt>
                <c:pt idx="4">
                  <c:v>5720.3</c:v>
                </c:pt>
                <c:pt idx="5">
                  <c:v>1383.5</c:v>
                </c:pt>
                <c:pt idx="6">
                  <c:v>118.5</c:v>
                </c:pt>
              </c:numCache>
            </c:numRef>
          </c:val>
        </c:ser>
        <c:dLbls>
          <c:showLegendKey val="0"/>
          <c:showVal val="0"/>
          <c:showCatName val="0"/>
          <c:showSerName val="0"/>
          <c:showPercent val="0"/>
          <c:showBubbleSize val="0"/>
        </c:dLbls>
        <c:gapWidth val="150"/>
        <c:axId val="28365184"/>
        <c:axId val="28366720"/>
      </c:barChart>
      <c:catAx>
        <c:axId val="28365184"/>
        <c:scaling>
          <c:orientation val="minMax"/>
        </c:scaling>
        <c:delete val="0"/>
        <c:axPos val="l"/>
        <c:numFmt formatCode="General" sourceLinked="1"/>
        <c:majorTickMark val="out"/>
        <c:minorTickMark val="none"/>
        <c:tickLblPos val="nextTo"/>
        <c:spPr>
          <a:ln w="2930">
            <a:solidFill>
              <a:srgbClr val="000000"/>
            </a:solidFill>
            <a:prstDash val="solid"/>
          </a:ln>
        </c:spPr>
        <c:txPr>
          <a:bodyPr rot="0" vert="horz"/>
          <a:lstStyle/>
          <a:p>
            <a:pPr>
              <a:defRPr sz="900" b="0" i="0" u="none" strike="noStrike" baseline="0">
                <a:solidFill>
                  <a:srgbClr val="000000"/>
                </a:solidFill>
                <a:latin typeface="Arial Cyr"/>
                <a:ea typeface="Arial Cyr"/>
                <a:cs typeface="Arial Cyr"/>
              </a:defRPr>
            </a:pPr>
            <a:endParaRPr lang="ru-RU"/>
          </a:p>
        </c:txPr>
        <c:crossAx val="28366720"/>
        <c:crosses val="autoZero"/>
        <c:auto val="1"/>
        <c:lblAlgn val="ctr"/>
        <c:lblOffset val="100"/>
        <c:tickLblSkip val="1"/>
        <c:tickMarkSkip val="1"/>
        <c:noMultiLvlLbl val="0"/>
      </c:catAx>
      <c:valAx>
        <c:axId val="28366720"/>
        <c:scaling>
          <c:orientation val="minMax"/>
        </c:scaling>
        <c:delete val="1"/>
        <c:axPos val="b"/>
        <c:majorGridlines>
          <c:spPr>
            <a:ln w="2930">
              <a:solidFill>
                <a:srgbClr val="000000"/>
              </a:solidFill>
              <a:prstDash val="solid"/>
            </a:ln>
          </c:spPr>
        </c:majorGridlines>
        <c:numFmt formatCode="0.0" sourceLinked="1"/>
        <c:majorTickMark val="out"/>
        <c:minorTickMark val="none"/>
        <c:tickLblPos val="nextTo"/>
        <c:crossAx val="28365184"/>
        <c:crosses val="autoZero"/>
        <c:crossBetween val="between"/>
      </c:valAx>
      <c:spPr>
        <a:noFill/>
        <a:ln w="23444">
          <a:noFill/>
        </a:ln>
      </c:spPr>
    </c:plotArea>
    <c:plotVisOnly val="1"/>
    <c:dispBlanksAs val="gap"/>
    <c:showDLblsOverMax val="0"/>
  </c:chart>
  <c:spPr>
    <a:gradFill rotWithShape="0">
      <a:gsLst>
        <a:gs pos="0">
          <a:srgbClr val="FFCC99"/>
        </a:gs>
        <a:gs pos="100000">
          <a:srgbClr val="FFFFFF">
            <a:gamma/>
            <a:tint val="34510"/>
            <a:invGamma/>
          </a:srgbClr>
        </a:gs>
      </a:gsLst>
      <a:lin ang="5400000" scaled="1"/>
    </a:gradFill>
    <a:ln w="2930">
      <a:solidFill>
        <a:srgbClr val="000000"/>
      </a:solidFill>
      <a:prstDash val="solid"/>
    </a:ln>
  </c:spPr>
  <c:txPr>
    <a:bodyPr/>
    <a:lstStyle/>
    <a:p>
      <a:pPr>
        <a:defRPr sz="1661" b="0" i="0" u="none" strike="noStrike" baseline="0">
          <a:solidFill>
            <a:srgbClr val="000000"/>
          </a:solidFill>
          <a:latin typeface="Arial Cyr"/>
          <a:ea typeface="Arial Cyr"/>
          <a:cs typeface="Arial Cy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16.11.2017</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16.11.2017</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16.11.2017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16.11.2017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16.11.2017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16.11.2017</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16.11.2017</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16.11.2017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16.11.2017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16.11.2017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16.11.2017</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16.11.2017</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16.11.2017</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16.11.2017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16.11.2017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16.11.2017</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_____Microsoft_Excel_97-20031.xls"/><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ПРОЕКТЕ БЮДЖЕТА ДУБОВСКОГО СЕЛЬСКОГО ПОСЕЛЕНИЯ ДУБОВСКОГО РАЙОНА НА 2018 ГОД И НА ПЛАНОВЫЙ ПЕРИОД 2019 И 2020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2018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2280180243"/>
              </p:ext>
            </p:extLst>
          </p:nvPr>
        </p:nvGraphicFramePr>
        <p:xfrm>
          <a:off x="446337" y="1175544"/>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a:t>
              </a:r>
              <a:r>
                <a:rPr lang="ru-RU" sz="240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a:t>
            </a:r>
            <a:r>
              <a:rPr lang="ru-RU" sz="1400" dirty="0" err="1" smtClean="0">
                <a:latin typeface="Times New Roman" pitchFamily="18" charset="0"/>
              </a:rPr>
              <a:t>Ериковский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pic>
        <p:nvPicPr>
          <p:cNvPr id="12" name="Рисунок 11" descr="Screenshot_2.png"/>
          <p:cNvPicPr>
            <a:picLocks noChangeAspect="1"/>
          </p:cNvPicPr>
          <p:nvPr/>
        </p:nvPicPr>
        <p:blipFill>
          <a:blip r:embed="rId5"/>
          <a:stretch>
            <a:fillRect/>
          </a:stretch>
        </p:blipFill>
        <p:spPr>
          <a:xfrm>
            <a:off x="1071538" y="4357694"/>
            <a:ext cx="7000924" cy="16430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a:t>
            </a:r>
            <a:r>
              <a:rPr lang="ru-RU" b="1" smtClean="0">
                <a:solidFill>
                  <a:srgbClr val="CC0000"/>
                </a:solidFill>
                <a:latin typeface="Garamond" pitchFamily="18" charset="0"/>
              </a:rPr>
              <a:t>жители Дубовского </a:t>
            </a:r>
            <a:r>
              <a:rPr lang="ru-RU" b="1" dirty="0" smtClean="0">
                <a:solidFill>
                  <a:srgbClr val="CC0000"/>
                </a:solidFill>
                <a:latin typeface="Garamond" pitchFamily="18" charset="0"/>
              </a:rPr>
              <a:t>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2018 год - очередной финансовый год,  2019-2020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1"/>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2"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val="4291475371"/>
              </p:ext>
            </p:extLst>
          </p:nvPr>
        </p:nvGraphicFramePr>
        <p:xfrm>
          <a:off x="0" y="1186770"/>
          <a:ext cx="8836025" cy="5710237"/>
        </p:xfrm>
        <a:graphic>
          <a:graphicData uri="http://schemas.openxmlformats.org/presentationml/2006/ole">
            <mc:AlternateContent xmlns:mc="http://schemas.openxmlformats.org/markup-compatibility/2006">
              <mc:Choice xmlns:v="urn:schemas-microsoft-com:vml" Requires="v">
                <p:oleObj spid="_x0000_s2115" name="Worksheet" r:id="rId5" imgW="5067318" imgH="3276518" progId="Excel.Sheet.8">
                  <p:embed/>
                </p:oleObj>
              </mc:Choice>
              <mc:Fallback>
                <p:oleObj name="Worksheet" r:id="rId5" imgW="5067318" imgH="3276518" progId="Excel.Sheet.8">
                  <p:embed/>
                  <p:pic>
                    <p:nvPicPr>
                      <p:cNvPr id="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86770"/>
                        <a:ext cx="8836025" cy="57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smtClean="0"/>
                <a:t>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1422110854"/>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6834,3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6289,7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6531,2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8399,6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6908,6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6493,6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15252,6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13217,6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13044,7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6834,3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6289,7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6531,2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3758,8</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3886,6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3999,3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1458,9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1616,6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1609,9</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1609,9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3665782412"/>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861051284"/>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314083085"/>
              </p:ext>
            </p:extLst>
          </p:nvPr>
        </p:nvGraphicFramePr>
        <p:xfrm>
          <a:off x="179388" y="1196975"/>
          <a:ext cx="8799512" cy="4186516"/>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19,9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Платежи от государственных и муниципальных предприятий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8399,6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6908,6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6493,6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5823,7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4259,1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4259,1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2229,0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2302,6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2234,3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2988296409"/>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508040314"/>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2018 </a:t>
            </a:r>
            <a:r>
              <a:rPr lang="ru-RU" sz="1600" dirty="0">
                <a:latin typeface="Arial" charset="0"/>
              </a:rPr>
              <a:t>год </a:t>
            </a:r>
            <a:r>
              <a:rPr lang="ru-RU" sz="1600" dirty="0" smtClean="0">
                <a:latin typeface="Arial" charset="0"/>
              </a:rPr>
              <a:t>–   8441,0</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6415,8</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6574,5</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2018 </a:t>
            </a:r>
            <a:r>
              <a:rPr lang="ru-RU" sz="1600" dirty="0">
                <a:latin typeface="Arial" charset="0"/>
              </a:rPr>
              <a:t>год </a:t>
            </a:r>
            <a:r>
              <a:rPr lang="ru-RU" sz="1600" dirty="0" smtClean="0">
                <a:latin typeface="Arial" charset="0"/>
              </a:rPr>
              <a:t>– 6811,6</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6801,8</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6470,2</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6 программ,</a:t>
            </a:r>
            <a:endParaRPr lang="ru-RU" sz="1600" dirty="0">
              <a:latin typeface="Arial" charset="0"/>
            </a:endParaRPr>
          </a:p>
          <a:p>
            <a:pPr algn="ctr"/>
            <a:r>
              <a:rPr lang="ru-RU" sz="1600" dirty="0" smtClean="0">
                <a:latin typeface="Arial" charset="0"/>
              </a:rPr>
              <a:t>6118,3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26,3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2018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1502,0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2018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794,4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3706</TotalTime>
  <Words>686</Words>
  <Application>Microsoft Office PowerPoint</Application>
  <PresentationFormat>Экран (4:3)</PresentationFormat>
  <Paragraphs>185</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Апекс</vt:lpstr>
      <vt:lpstr>Worksheet</vt:lpstr>
      <vt:lpstr>О ПРОЕКТЕ БЮДЖЕТА ДУБОВСКОГО СЕЛЬСКОГО ПОСЕЛЕНИЯ ДУБОВСКОГО РАЙОНА НА 2018 ГОД И НА ПЛАНОВЫЙ ПЕРИОД 2019 И 2020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242</cp:revision>
  <dcterms:created xsi:type="dcterms:W3CDTF">2013-11-12T07:49:12Z</dcterms:created>
  <dcterms:modified xsi:type="dcterms:W3CDTF">2017-11-16T08:44:38Z</dcterms:modified>
</cp:coreProperties>
</file>